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311" r:id="rId3"/>
    <p:sldId id="309" r:id="rId4"/>
    <p:sldId id="308" r:id="rId5"/>
    <p:sldId id="304" r:id="rId6"/>
    <p:sldId id="310" r:id="rId7"/>
    <p:sldId id="313" r:id="rId8"/>
    <p:sldId id="305" r:id="rId9"/>
    <p:sldId id="312" r:id="rId10"/>
    <p:sldId id="314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72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71988" cy="3162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7100" cy="35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5163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450" y="4349750"/>
            <a:ext cx="4738688" cy="3511550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6213" y="635000"/>
            <a:ext cx="1951037" cy="5826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635000"/>
            <a:ext cx="5702300" cy="5826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635000"/>
            <a:ext cx="7805737" cy="1141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635000"/>
            <a:ext cx="7805737" cy="1141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6125" y="1938338"/>
            <a:ext cx="7634288" cy="4522787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635000"/>
            <a:ext cx="7805737" cy="1141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46125" y="1938338"/>
            <a:ext cx="3740150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675" y="1938338"/>
            <a:ext cx="3741738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6125" y="1938338"/>
            <a:ext cx="3740150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675" y="1938338"/>
            <a:ext cx="3741738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00"/>
            <a:ext cx="7805737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938338"/>
            <a:ext cx="7634288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2686050"/>
          </a:xfrm>
        </p:spPr>
        <p:txBody>
          <a:bodyPr lIns="90000" tIns="46800" rIns="90000" bIns="46800"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>
                <a:solidFill>
                  <a:srgbClr val="000000"/>
                </a:solidFill>
              </a:rPr>
              <a:t>Опыт сценирования метапредметного учебного занятия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933825"/>
            <a:ext cx="2879725" cy="1704975"/>
          </a:xfrm>
        </p:spPr>
        <p:txBody>
          <a:bodyPr lIns="90000" tIns="46800" rIns="90000" bIns="46800"/>
          <a:lstStyle/>
          <a:p>
            <a:pPr marL="0" indent="0" algn="ctr" eaLnBrk="1">
              <a:lnSpc>
                <a:spcPct val="8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smtClean="0">
              <a:solidFill>
                <a:srgbClr val="99284C"/>
              </a:solidFill>
            </a:endParaRPr>
          </a:p>
        </p:txBody>
      </p:sp>
      <p:pic>
        <p:nvPicPr>
          <p:cNvPr id="2052" name="Рисунок 2" descr="Описание: http://www.smdp.ru/images/stories/fruit/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450" y="3094038"/>
            <a:ext cx="37401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 bwMode="auto">
          <a:xfrm>
            <a:off x="3203848" y="5805264"/>
            <a:ext cx="5328592" cy="425524"/>
          </a:xfrm>
          <a:prstGeom prst="ellips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sz="2400" b="1">
                <a:solidFill>
                  <a:srgbClr val="FF0000"/>
                </a:solidFill>
                <a:cs typeface="Arial" charset="0"/>
              </a:rPr>
              <a:t>Теоретические аспекты</a:t>
            </a:r>
          </a:p>
        </p:txBody>
      </p:sp>
      <p:sp>
        <p:nvSpPr>
          <p:cNvPr id="3" name="Улыбающееся лицо 2"/>
          <p:cNvSpPr/>
          <p:nvPr/>
        </p:nvSpPr>
        <p:spPr bwMode="auto">
          <a:xfrm>
            <a:off x="7524328" y="4293096"/>
            <a:ext cx="914400" cy="914400"/>
          </a:xfrm>
          <a:prstGeom prst="smileyFace">
            <a:avLst/>
          </a:prstGeom>
          <a:solidFill>
            <a:srgbClr val="FF0066"/>
          </a:solidFill>
          <a:ln w="57150"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 b="1">
              <a:ln w="18000">
                <a:solidFill>
                  <a:srgbClr val="AED729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Этапы технологии сценирования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323850" y="1938338"/>
            <a:ext cx="8820150" cy="4522787"/>
          </a:xfrm>
        </p:spPr>
        <p:txBody>
          <a:bodyPr/>
          <a:lstStyle/>
          <a:p>
            <a:r>
              <a:rPr lang="ru-RU" b="1" smtClean="0"/>
              <a:t>1-й этап –  построение сценарного описания (</a:t>
            </a:r>
            <a:r>
              <a:rPr lang="ru-RU" smtClean="0"/>
              <a:t>этап замысливания урока) </a:t>
            </a:r>
          </a:p>
          <a:p>
            <a:r>
              <a:rPr lang="ru-RU" b="1" smtClean="0"/>
              <a:t>2-й этап – осуществление этого сценарного описания, собственно организация мыслекоммуникативного события.</a:t>
            </a:r>
            <a:endParaRPr lang="ru-RU" smtClean="0"/>
          </a:p>
          <a:p>
            <a:r>
              <a:rPr lang="ru-RU" b="1" smtClean="0"/>
              <a:t>3-й этап – рефлексия произошедшего события.</a:t>
            </a:r>
            <a:endParaRPr lang="ru-RU" smtClean="0"/>
          </a:p>
          <a:p>
            <a:r>
              <a:rPr lang="ru-RU" b="1" smtClean="0"/>
              <a:t>4-й этап – построение законченного сценария.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Управляющая кнопка: фильм 2">
            <a:hlinkClick r:id="" action="ppaction://noaction" highlightClick="1"/>
          </p:cNvPr>
          <p:cNvSpPr/>
          <p:nvPr/>
        </p:nvSpPr>
        <p:spPr bwMode="auto">
          <a:xfrm>
            <a:off x="1042988" y="1844675"/>
            <a:ext cx="3889375" cy="3168650"/>
          </a:xfrm>
          <a:prstGeom prst="actionButtonMovi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3203848" y="5445224"/>
            <a:ext cx="5112568" cy="764704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charset="0"/>
              </a:rPr>
              <a:t>« Улыбка … (43.30)…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11188" y="635000"/>
            <a:ext cx="7866062" cy="706438"/>
          </a:xfrm>
        </p:spPr>
        <p:txBody>
          <a:bodyPr/>
          <a:lstStyle/>
          <a:p>
            <a:r>
              <a:rPr lang="ru-RU" sz="3200" smtClean="0"/>
              <a:t>Планирование и сценирование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1341438"/>
          <a:ext cx="7969250" cy="4846320"/>
        </p:xfrm>
        <a:graphic>
          <a:graphicData uri="http://schemas.openxmlformats.org/drawingml/2006/table">
            <a:tbl>
              <a:tblPr/>
              <a:tblGrid>
                <a:gridCol w="398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Традиционное планирование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(заданиевая форма организации обучения)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Сценирование метапредметного учебного занятия (ситуация учения-обучения= задачное обучение)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Жестко заданная последовательность введения фрагментов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предметного знания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Определение переченя обязательных для усвоения способов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предметных действий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Временные ограничения, определяющие объем вводимой информации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Подбор предметного материала, подходящего для формирования нового способа действий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Планируемый промежуточный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Конструирование «сбоя» в действиях учащегося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Рассматриваемый ранее предметный материал гарантирует понимание и освоение новой порции знания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Lucida Sans Unicode" charset="0"/>
                        </a:rPr>
                        <a:t>Важно осознание- рефлексия собственного пути по приобретению нового знания и способа действий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Овал 1"/>
          <p:cNvSpPr/>
          <p:nvPr/>
        </p:nvSpPr>
        <p:spPr bwMode="auto">
          <a:xfrm>
            <a:off x="571600" y="2852936"/>
            <a:ext cx="7704856" cy="18002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«Итак, сценарное описание урока противостоит детально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технологизированной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методически жестко выстроенной конструкции урока…» </a:t>
            </a:r>
          </a:p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Громыко Н.В.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Главное отличие педагогического сценирования от планирования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 </a:t>
            </a:r>
            <a:r>
              <a:rPr lang="ru-RU" sz="2400" smtClean="0"/>
              <a:t>Сценарий- сохраняет свободу </a:t>
            </a:r>
            <a:r>
              <a:rPr lang="ru-RU" sz="2400" b="1" smtClean="0"/>
              <a:t>педагогического действия и действия школьников:</a:t>
            </a:r>
          </a:p>
          <a:p>
            <a:pPr>
              <a:buFont typeface="Arial" charset="0"/>
              <a:buChar char="•"/>
            </a:pPr>
            <a:r>
              <a:rPr lang="ru-RU" sz="2400" smtClean="0"/>
              <a:t>варьировать и использовать нетривиальные методические приемы</a:t>
            </a:r>
          </a:p>
          <a:p>
            <a:pPr>
              <a:buFont typeface="Arial" charset="0"/>
              <a:buChar char="•"/>
            </a:pPr>
            <a:r>
              <a:rPr lang="ru-RU" sz="2400" smtClean="0"/>
              <a:t>изменять тактику взаимодействия с учащимися – в зависимости от ситуации, хотя и сохранять четкую, заранее выстроенную стратегию дидактического движения. </a:t>
            </a:r>
          </a:p>
          <a:p>
            <a:pPr>
              <a:buFont typeface="Arial" charset="0"/>
              <a:buChar char="•"/>
            </a:pPr>
            <a:r>
              <a:rPr lang="ru-RU" sz="2400" smtClean="0"/>
              <a:t>Быть готовым к импровизации.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7805737" cy="1141412"/>
          </a:xfrm>
        </p:spPr>
        <p:txBody>
          <a:bodyPr/>
          <a:lstStyle/>
          <a:p>
            <a:r>
              <a:rPr lang="ru-RU" sz="2800" smtClean="0"/>
              <a:t>Последовательность сценирования  метапредметного учебного занятия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0" y="1341438"/>
            <a:ext cx="9324975" cy="4738687"/>
          </a:xfrm>
        </p:spPr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ru-RU" sz="2400" smtClean="0"/>
              <a:t>Определение способа деятельности, которому будут обучаться школьники, т.к. ведется работа не с передачей информации и не с умениями-навыками, а со </a:t>
            </a:r>
            <a:r>
              <a:rPr lang="ru-RU" sz="2400" b="1" smtClean="0"/>
              <a:t>способностями </a:t>
            </a:r>
            <a:r>
              <a:rPr lang="ru-RU" sz="2400" smtClean="0"/>
              <a:t>учащихся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ru-RU" sz="2400" smtClean="0"/>
              <a:t>Выбор метапредметной темы. Например,  «Рисунок и схема», «Маска, роль и позиция», «Знание и мнение»,</a:t>
            </a:r>
          </a:p>
          <a:p>
            <a:pPr marL="457200" indent="-457200"/>
            <a:r>
              <a:rPr lang="ru-RU" sz="2400" smtClean="0"/>
              <a:t>3. Выбор стратегии дидактического движения: нахождение пути передачи универсального способа действий и демонстрация школьникам выходов из своего учебного предмета в другие предметные области знания.</a:t>
            </a:r>
          </a:p>
          <a:p>
            <a:pPr marL="457200" indent="-457200"/>
            <a:r>
              <a:rPr lang="ru-RU" sz="2400" smtClean="0"/>
              <a:t>4. Конструирование ситуации учения- обучения, ситуации «сбоя» или решение КОЗ</a:t>
            </a:r>
          </a:p>
          <a:p>
            <a:pPr marL="457200" indent="-457200"/>
            <a:r>
              <a:rPr lang="ru-RU" sz="2400" smtClean="0"/>
              <a:t>5. Предполагаемое направление развертывания этих ситуаций (четко выстроенную дидактическую схему и «пустотность», временно незаполненное место, которое будет заполнено в результате проведения урока ... </a:t>
            </a:r>
            <a:br>
              <a:rPr lang="ru-RU" sz="2400" smtClean="0"/>
            </a:b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7721600" cy="561975"/>
          </a:xfrm>
        </p:spPr>
        <p:txBody>
          <a:bodyPr/>
          <a:lstStyle/>
          <a:p>
            <a:r>
              <a:rPr lang="ru-RU" sz="3200" smtClean="0"/>
              <a:t>Конструирование «сбоя»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0" y="981075"/>
            <a:ext cx="8748713" cy="6480175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2400" smtClean="0"/>
              <a:t>Этап подготовки условий для организации сбоя: </a:t>
            </a:r>
          </a:p>
          <a:p>
            <a:pPr marL="514350" indent="-514350">
              <a:buFont typeface="Arial" charset="0"/>
              <a:buChar char="•"/>
            </a:pPr>
            <a:r>
              <a:rPr lang="ru-RU" sz="2000" smtClean="0"/>
              <a:t>фиксация освоенных учащимися способов решения предметных задач и предъявляемого для освоения нового способа</a:t>
            </a:r>
          </a:p>
          <a:p>
            <a:pPr marL="514350" indent="-514350">
              <a:buFont typeface="Arial" charset="0"/>
              <a:buChar char="•"/>
            </a:pPr>
            <a:r>
              <a:rPr lang="ru-RU" sz="2000" smtClean="0"/>
              <a:t>Выбор задач, в которых совершенствуется один из освоенных учащимися способов с целью создания ситуации успеха «Я могу!»</a:t>
            </a:r>
          </a:p>
          <a:p>
            <a:pPr marL="514350" indent="-514350"/>
            <a:r>
              <a:rPr lang="ru-RU" smtClean="0"/>
              <a:t>2. </a:t>
            </a:r>
            <a:r>
              <a:rPr lang="ru-RU" sz="2400" smtClean="0"/>
              <a:t>Этап вывода учащегося из сложившейся ситуации</a:t>
            </a:r>
          </a:p>
          <a:p>
            <a:pPr marL="514350" indent="-514350">
              <a:buFont typeface="Arial" charset="0"/>
              <a:buChar char="•"/>
            </a:pPr>
            <a:r>
              <a:rPr lang="ru-RU" sz="2000" smtClean="0"/>
              <a:t>специально сконструированная задача, которая по внешним признакам похожа на предыдущие</a:t>
            </a:r>
          </a:p>
          <a:p>
            <a:pPr marL="514350" indent="-514350">
              <a:buFont typeface="Arial" charset="0"/>
              <a:buChar char="•"/>
            </a:pPr>
            <a:r>
              <a:rPr lang="ru-RU" sz="2000" smtClean="0"/>
              <a:t>на волне успешности ученики начнут её решать известным ему способом. Но использование старых способов ведет к неправильному ответу</a:t>
            </a:r>
          </a:p>
          <a:p>
            <a:pPr marL="514350" indent="-514350"/>
            <a:r>
              <a:rPr lang="ru-RU" smtClean="0"/>
              <a:t>3. </a:t>
            </a:r>
            <a:r>
              <a:rPr lang="ru-RU" sz="2400" smtClean="0"/>
              <a:t>Этап осознания проделанного пути</a:t>
            </a:r>
          </a:p>
          <a:p>
            <a:pPr marL="514350" indent="-514350">
              <a:buFont typeface="Arial" charset="0"/>
              <a:buChar char="•"/>
            </a:pPr>
            <a:r>
              <a:rPr lang="ru-RU" sz="2000" smtClean="0"/>
              <a:t>неправильность очевидна, сбой в деятельности</a:t>
            </a:r>
          </a:p>
          <a:p>
            <a:pPr marL="514350" indent="-514350">
              <a:buFont typeface="Arial" charset="0"/>
              <a:buChar char="•"/>
            </a:pPr>
            <a:r>
              <a:rPr lang="ru-RU" sz="2000" smtClean="0"/>
              <a:t>анализ причин сбоя, задача обнаружить недостающие звенья</a:t>
            </a:r>
          </a:p>
          <a:p>
            <a:pPr marL="514350" indent="-514350"/>
            <a:r>
              <a:rPr lang="ru-RU" smtClean="0"/>
              <a:t>4. </a:t>
            </a:r>
            <a:r>
              <a:rPr lang="ru-RU" sz="2400" smtClean="0"/>
              <a:t>Этап отработки приобретенного действия и закрепление приобретенного знания</a:t>
            </a:r>
          </a:p>
          <a:p>
            <a:pPr marL="514350" indent="-514350">
              <a:lnSpc>
                <a:spcPct val="100000"/>
              </a:lnSpc>
              <a:buFont typeface="Arial" charset="0"/>
              <a:buChar char="•"/>
            </a:pPr>
            <a:r>
              <a:rPr lang="ru-RU" sz="2000" smtClean="0"/>
              <a:t>Сообщение нового знания и способа его употребления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сценарное описание урока  содержит в себе не только четко выстроенную дидактическую схему того содержания, которое надо передать, но и некоторую «пустотность», временно незаполненное место, которое будет заполнено в результате проведения урока и совместного проживания учениками и учителем коммуникативного события. Лишь само это </a:t>
            </a:r>
            <a:r>
              <a:rPr lang="ru-RU" b="1" smtClean="0"/>
              <a:t>событие</a:t>
            </a:r>
            <a:r>
              <a:rPr lang="ru-RU" smtClean="0"/>
              <a:t> и ничто другое  позволит выработать</a:t>
            </a:r>
            <a:r>
              <a:rPr lang="ru-RU" b="1" smtClean="0"/>
              <a:t> конкретный принцип и способ действия </a:t>
            </a:r>
            <a:r>
              <a:rPr lang="ru-RU" smtClean="0"/>
              <a:t>педагога в ситуации учения-обучения.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008937" cy="1371600"/>
          </a:xfrm>
        </p:spPr>
        <p:txBody>
          <a:bodyPr/>
          <a:lstStyle/>
          <a:p>
            <a:r>
              <a:rPr lang="ru-RU" sz="2800" smtClean="0"/>
              <a:t>Залог успеха сценирования метапредметного учебного занятия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064500" cy="5399087"/>
          </a:xfrm>
        </p:spPr>
        <p:txBody>
          <a:bodyPr/>
          <a:lstStyle/>
          <a:p>
            <a:r>
              <a:rPr lang="ru-RU" smtClean="0"/>
              <a:t> </a:t>
            </a:r>
            <a:r>
              <a:rPr lang="ru-RU" sz="2400" b="1" i="1" smtClean="0">
                <a:solidFill>
                  <a:srgbClr val="FF0000"/>
                </a:solidFill>
              </a:rPr>
              <a:t>Хорошее знание своего предмета </a:t>
            </a:r>
          </a:p>
          <a:p>
            <a:r>
              <a:rPr lang="ru-RU" sz="2000" smtClean="0"/>
              <a:t>Метапредметный разворот не означает, что Вы должны делать грубые предметные ошибки и показывать незнание своего учебного предмета. Метапредметное движение должно усиливать и углублять Ваше продвижение вместе с учащимся в слое предметного материала. </a:t>
            </a:r>
          </a:p>
          <a:p>
            <a:r>
              <a:rPr lang="ru-RU" sz="2400" b="1" i="1" smtClean="0">
                <a:solidFill>
                  <a:srgbClr val="FF0000"/>
                </a:solidFill>
              </a:rPr>
              <a:t>Ясное представление о том, какая базовая способность формируется</a:t>
            </a:r>
          </a:p>
          <a:p>
            <a:r>
              <a:rPr lang="ru-RU" sz="2000" smtClean="0"/>
              <a:t>Наличие системы  показателей, позволяющих обнаруживать способность, диагностировать, что с ней происходит в ходе обучения школьников. Например, способность самоопределения, мышление, воображение, различительная способность, способность целеполагания, идеализационная способность, речевая и т.д. </a:t>
            </a:r>
          </a:p>
          <a:p>
            <a:r>
              <a:rPr lang="ru-RU" sz="2400" b="1" i="1" smtClean="0">
                <a:solidFill>
                  <a:srgbClr val="FF0000"/>
                </a:solidFill>
              </a:rPr>
              <a:t>Вы должны быть готовы к импровизации</a:t>
            </a:r>
          </a:p>
          <a:p>
            <a:r>
              <a:rPr lang="ru-RU" sz="2000" smtClean="0"/>
              <a:t>Настроенность на передачу определенного деятельностного способа и формирование способности предполагает, что Вы в своей работе будете опираться на сценарий. А не тем. план. </a:t>
            </a:r>
          </a:p>
          <a:p>
            <a:endParaRPr lang="ru-RU" sz="2400" b="1" i="1" smtClean="0">
              <a:solidFill>
                <a:srgbClr val="FF0000"/>
              </a:solidFill>
            </a:endParaRPr>
          </a:p>
          <a:p>
            <a:endParaRPr lang="ru-RU" sz="24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611560" y="2060848"/>
            <a:ext cx="3600400" cy="144016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Предметная тема</a:t>
            </a:r>
          </a:p>
          <a:p>
            <a:pPr>
              <a:buFont typeface="Times New Roman" pitchFamily="16" charset="0"/>
              <a:buNone/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644008" y="853868"/>
            <a:ext cx="3600400" cy="144016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Ситуация </a:t>
            </a:r>
          </a:p>
          <a:p>
            <a:pPr>
              <a:buFont typeface="Times New Roman" pitchFamily="16" charset="0"/>
              <a:buNone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учения- обучения</a:t>
            </a:r>
          </a:p>
          <a:p>
            <a:pPr>
              <a:buFont typeface="Times New Roman" pitchFamily="16" charset="0"/>
              <a:buNone/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1115616" y="4005064"/>
            <a:ext cx="6840760" cy="1584176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Что будет являться основной единицей </a:t>
            </a:r>
            <a:r>
              <a:rPr lang="ru-RU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сценирования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667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Lucida Sans Unicode</vt:lpstr>
      <vt:lpstr>Times New Roman</vt:lpstr>
      <vt:lpstr>Тема Office</vt:lpstr>
      <vt:lpstr>Опыт сценирования метапредметного учебного занятия</vt:lpstr>
      <vt:lpstr>Презентация PowerPoint</vt:lpstr>
      <vt:lpstr>Планирование и сценирование</vt:lpstr>
      <vt:lpstr>Главное отличие педагогического сценирования от планирования</vt:lpstr>
      <vt:lpstr>Последовательность сценирования  метапредметного учебного занятия</vt:lpstr>
      <vt:lpstr>Конструирование «сбоя»</vt:lpstr>
      <vt:lpstr>Презентация PowerPoint</vt:lpstr>
      <vt:lpstr>Залог успеха сценирования метапредметного учебного занятия </vt:lpstr>
      <vt:lpstr>Презентация PowerPoint</vt:lpstr>
      <vt:lpstr>Этапы технологии сценирования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Svetlana</cp:lastModifiedBy>
  <cp:revision>60</cp:revision>
  <cp:lastPrinted>1601-01-01T00:00:00Z</cp:lastPrinted>
  <dcterms:created xsi:type="dcterms:W3CDTF">2010-10-22T16:14:23Z</dcterms:created>
  <dcterms:modified xsi:type="dcterms:W3CDTF">2020-05-12T13:55:41Z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