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30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68" r:id="rId17"/>
    <p:sldId id="302" r:id="rId18"/>
    <p:sldId id="303" r:id="rId19"/>
    <p:sldId id="271" r:id="rId20"/>
    <p:sldId id="272" r:id="rId21"/>
    <p:sldId id="273" r:id="rId22"/>
    <p:sldId id="274" r:id="rId23"/>
    <p:sldId id="291" r:id="rId24"/>
    <p:sldId id="275" r:id="rId25"/>
    <p:sldId id="277" r:id="rId26"/>
    <p:sldId id="278" r:id="rId27"/>
    <p:sldId id="284" r:id="rId28"/>
    <p:sldId id="276" r:id="rId29"/>
    <p:sldId id="280" r:id="rId30"/>
    <p:sldId id="294" r:id="rId31"/>
    <p:sldId id="285" r:id="rId32"/>
    <p:sldId id="296" r:id="rId33"/>
    <p:sldId id="295" r:id="rId34"/>
    <p:sldId id="297" r:id="rId35"/>
    <p:sldId id="289" r:id="rId36"/>
    <p:sldId id="292" r:id="rId37"/>
    <p:sldId id="283" r:id="rId38"/>
    <p:sldId id="298" r:id="rId39"/>
    <p:sldId id="304" r:id="rId40"/>
    <p:sldId id="286" r:id="rId41"/>
    <p:sldId id="281" r:id="rId42"/>
    <p:sldId id="299" r:id="rId43"/>
    <p:sldId id="288" r:id="rId44"/>
    <p:sldId id="282" r:id="rId45"/>
    <p:sldId id="287" r:id="rId46"/>
    <p:sldId id="300" r:id="rId47"/>
    <p:sldId id="290" r:id="rId48"/>
    <p:sldId id="301" r:id="rId49"/>
    <p:sldId id="293" r:id="rId50"/>
    <p:sldId id="305" r:id="rId51"/>
    <p:sldId id="306" r:id="rId52"/>
    <p:sldId id="307" r:id="rId53"/>
    <p:sldId id="308" r:id="rId5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-39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DBF4-565F-4472-BE82-7F433FB6A8BB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DC8A-459F-4201-A0DA-F61471165C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9229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DBF4-565F-4472-BE82-7F433FB6A8BB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DC8A-459F-4201-A0DA-F61471165C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2305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DBF4-565F-4472-BE82-7F433FB6A8BB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DC8A-459F-4201-A0DA-F61471165C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5014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DBF4-565F-4472-BE82-7F433FB6A8BB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DC8A-459F-4201-A0DA-F61471165C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295752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DBF4-565F-4472-BE82-7F433FB6A8BB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DC8A-459F-4201-A0DA-F61471165C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7789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DBF4-565F-4472-BE82-7F433FB6A8BB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DC8A-459F-4201-A0DA-F61471165C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8600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DBF4-565F-4472-BE82-7F433FB6A8BB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DC8A-459F-4201-A0DA-F61471165C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1598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DBF4-565F-4472-BE82-7F433FB6A8BB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DC8A-459F-4201-A0DA-F61471165C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3205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DBF4-565F-4472-BE82-7F433FB6A8BB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DC8A-459F-4201-A0DA-F61471165C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9544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DBF4-565F-4472-BE82-7F433FB6A8BB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DC8A-459F-4201-A0DA-F61471165C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6515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DBF4-565F-4472-BE82-7F433FB6A8BB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DC8A-459F-4201-A0DA-F61471165C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2320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DBF4-565F-4472-BE82-7F433FB6A8BB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DC8A-459F-4201-A0DA-F61471165C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7097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DBF4-565F-4472-BE82-7F433FB6A8BB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DC8A-459F-4201-A0DA-F61471165C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530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DBF4-565F-4472-BE82-7F433FB6A8BB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DC8A-459F-4201-A0DA-F61471165C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6959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DBF4-565F-4472-BE82-7F433FB6A8BB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DC8A-459F-4201-A0DA-F61471165C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1451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DBF4-565F-4472-BE82-7F433FB6A8BB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DC8A-459F-4201-A0DA-F61471165C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2015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DBF4-565F-4472-BE82-7F433FB6A8BB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DC8A-459F-4201-A0DA-F61471165C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4736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screen">
            <a:alphaModFix amt="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0E1DBF4-565F-4472-BE82-7F433FB6A8BB}" type="datetimeFigureOut">
              <a:rPr lang="ru-RU" smtClean="0"/>
              <a:pPr/>
              <a:t>31.01.2021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C6FDC8A-459F-4201-A0DA-F61471165C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693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isdoms.ru/poslovizi_i_pogovorki/ru/1_1.html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483292" y="0"/>
            <a:ext cx="4863874" cy="686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5830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Первый раунд «Закончи мысль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996068"/>
            <a:ext cx="10363826" cy="379513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000" b="1" u="sng" dirty="0"/>
              <a:t>Задача участника</a:t>
            </a:r>
            <a:r>
              <a:rPr lang="ru-RU" sz="4000" dirty="0"/>
              <a:t>: </a:t>
            </a:r>
            <a:endParaRPr lang="ru-RU" sz="4000" dirty="0" smtClean="0"/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</a:rPr>
              <a:t>в </a:t>
            </a:r>
            <a:r>
              <a:rPr lang="ru-RU" sz="4000" b="1" dirty="0">
                <a:solidFill>
                  <a:srgbClr val="002060"/>
                </a:solidFill>
              </a:rPr>
              <a:t>течении </a:t>
            </a:r>
            <a:r>
              <a:rPr lang="ru-RU" sz="4000" b="1" u="sng" dirty="0">
                <a:solidFill>
                  <a:srgbClr val="FF0000"/>
                </a:solidFill>
              </a:rPr>
              <a:t>1 минуты </a:t>
            </a:r>
            <a:r>
              <a:rPr lang="ru-RU" sz="4000" b="1" dirty="0">
                <a:solidFill>
                  <a:srgbClr val="002060"/>
                </a:solidFill>
              </a:rPr>
              <a:t>продолжить мысль предыдущего выступающего, а затем внести свой контекст.</a:t>
            </a:r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3985930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sz="quarter" idx="13"/>
          </p:nvPr>
        </p:nvSpPr>
        <p:spPr bwMode="auto">
          <a:xfrm>
            <a:off x="913774" y="1437671"/>
            <a:ext cx="9647546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5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Контекст</a:t>
            </a:r>
            <a:r>
              <a:rPr kumimoji="0" lang="ru-RU" altLang="ru-RU" sz="5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(от лат. </a:t>
            </a:r>
            <a:r>
              <a:rPr kumimoji="0" lang="ru-RU" altLang="ru-RU" sz="5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contextus</a:t>
            </a:r>
            <a:r>
              <a:rPr kumimoji="0" lang="ru-RU" altLang="ru-RU" sz="5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— сцепление, соединение, связь) , относительно законченный по смыслу отрывок текста или речи... </a:t>
            </a:r>
          </a:p>
        </p:txBody>
      </p:sp>
    </p:spTree>
    <p:extLst>
      <p:ext uri="{BB962C8B-B14F-4D97-AF65-F5344CB8AC3E}">
        <p14:creationId xmlns:p14="http://schemas.microsoft.com/office/powerpoint/2010/main" xmlns="" val="2638509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3785" y="252757"/>
            <a:ext cx="10364451" cy="924533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>Практическая часть</a:t>
            </a:r>
            <a:endParaRPr lang="ru-RU" sz="48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93784" y="1314450"/>
            <a:ext cx="10283815" cy="44767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для контекста:</a:t>
            </a:r>
          </a:p>
          <a:p>
            <a:pPr marL="457200" indent="-457200">
              <a:buAutoNum type="arabicPeriod"/>
            </a:pPr>
            <a:r>
              <a:rPr lang="ru-RU" sz="3200" b="1" dirty="0" smtClean="0">
                <a:solidFill>
                  <a:srgbClr val="002060"/>
                </a:solidFill>
              </a:rPr>
              <a:t>Выращивание кабачков в тепличных условиях;</a:t>
            </a:r>
          </a:p>
          <a:p>
            <a:pPr marL="457200" indent="-457200">
              <a:buAutoNum type="arabicPeriod"/>
            </a:pPr>
            <a:r>
              <a:rPr lang="ru-RU" sz="3200" b="1" dirty="0" smtClean="0">
                <a:solidFill>
                  <a:srgbClr val="002060"/>
                </a:solidFill>
              </a:rPr>
              <a:t>Кому нужна школа без границ?</a:t>
            </a:r>
          </a:p>
          <a:p>
            <a:pPr marL="457200" indent="-457200">
              <a:buAutoNum type="arabicPeriod"/>
            </a:pPr>
            <a:r>
              <a:rPr lang="ru-RU" sz="3200" b="1" dirty="0" smtClean="0">
                <a:solidFill>
                  <a:srgbClr val="002060"/>
                </a:solidFill>
              </a:rPr>
              <a:t>Стол, Стул, окно-дом ли это?</a:t>
            </a:r>
          </a:p>
          <a:p>
            <a:pPr marL="457200" indent="-457200">
              <a:buAutoNum type="arabicPeriod"/>
            </a:pPr>
            <a:r>
              <a:rPr lang="ru-RU" sz="3200" b="1" dirty="0" smtClean="0">
                <a:solidFill>
                  <a:srgbClr val="002060"/>
                </a:solidFill>
              </a:rPr>
              <a:t>Глобальное потепление-проблема поколения?</a:t>
            </a:r>
          </a:p>
          <a:p>
            <a:pPr marL="457200" indent="-457200">
              <a:buAutoNum type="arabicPeriod"/>
            </a:pPr>
            <a:r>
              <a:rPr lang="ru-RU" sz="3200" b="1" dirty="0" smtClean="0">
                <a:solidFill>
                  <a:srgbClr val="002060"/>
                </a:solidFill>
              </a:rPr>
              <a:t>Путешествие неограниченное путевкой.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9916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Первый раунд «Закончи мысль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996068"/>
            <a:ext cx="10363826" cy="37951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u="sng" dirty="0"/>
              <a:t>Задача участника</a:t>
            </a:r>
            <a:r>
              <a:rPr lang="ru-RU" sz="4000" dirty="0"/>
              <a:t>: </a:t>
            </a:r>
            <a:endParaRPr lang="ru-RU" sz="4000" dirty="0" smtClean="0"/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</a:rPr>
              <a:t>в </a:t>
            </a:r>
            <a:r>
              <a:rPr lang="ru-RU" sz="4000" b="1" dirty="0">
                <a:solidFill>
                  <a:srgbClr val="002060"/>
                </a:solidFill>
              </a:rPr>
              <a:t>течении </a:t>
            </a:r>
            <a:r>
              <a:rPr lang="ru-RU" sz="4000" b="1" u="sng" dirty="0">
                <a:solidFill>
                  <a:srgbClr val="FF0000"/>
                </a:solidFill>
              </a:rPr>
              <a:t>1 минуты </a:t>
            </a:r>
            <a:r>
              <a:rPr lang="ru-RU" sz="4000" b="1" dirty="0">
                <a:solidFill>
                  <a:srgbClr val="002060"/>
                </a:solidFill>
              </a:rPr>
              <a:t>продолжить мысль предыдущего выступающего, а затем внести свой контекст.</a:t>
            </a:r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2149011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9092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Процедура.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25287" y="1527718"/>
            <a:ext cx="10594284" cy="44158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выступления </a:t>
            </a:r>
            <a:r>
              <a:rPr lang="ru-RU" sz="3600" dirty="0" smtClean="0">
                <a:solidFill>
                  <a:srgbClr val="002060"/>
                </a:solidFill>
              </a:rPr>
              <a:t>любой участник, желающий продолжить высказанную мысль, поднимает руку. 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 время выступления руки поднимать </a:t>
            </a:r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нельзя!</a:t>
            </a:r>
            <a:r>
              <a:rPr lang="ru-RU" sz="3600" dirty="0" smtClean="0">
                <a:solidFill>
                  <a:srgbClr val="002060"/>
                </a:solidFill>
              </a:rPr>
              <a:t> Первая рука отсчитывается после завершения предыдущего выступления.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2261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55236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Важно!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5" y="1263121"/>
            <a:ext cx="10363826" cy="3424107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</a:rPr>
              <a:t>Участник на протяжении раунда может выступать </a:t>
            </a:r>
            <a:r>
              <a:rPr lang="ru-RU" sz="4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только один раз</a:t>
            </a:r>
            <a:r>
              <a:rPr lang="ru-RU" sz="4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smtClean="0">
                <a:solidFill>
                  <a:srgbClr val="002060"/>
                </a:solidFill>
              </a:rPr>
              <a:t>после любого </a:t>
            </a:r>
            <a:r>
              <a:rPr lang="ru-RU" sz="4400" b="1" dirty="0" err="1" smtClean="0">
                <a:solidFill>
                  <a:srgbClr val="002060"/>
                </a:solidFill>
              </a:rPr>
              <a:t>вброса</a:t>
            </a:r>
            <a:endParaRPr lang="ru-RU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3239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109922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Критерии оценивания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12595" y="2367092"/>
            <a:ext cx="10865005" cy="386644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2060"/>
                </a:solidFill>
              </a:rPr>
              <a:t>Продолжение </a:t>
            </a:r>
            <a:r>
              <a:rPr lang="ru-RU" sz="4000" b="1" dirty="0" smtClean="0">
                <a:solidFill>
                  <a:srgbClr val="002060"/>
                </a:solidFill>
              </a:rPr>
              <a:t>мысли.</a:t>
            </a:r>
          </a:p>
          <a:p>
            <a:r>
              <a:rPr lang="ru-RU" sz="4000" b="1" dirty="0">
                <a:solidFill>
                  <a:srgbClr val="002060"/>
                </a:solidFill>
              </a:rPr>
              <a:t>Введение своего </a:t>
            </a:r>
            <a:r>
              <a:rPr lang="ru-RU" sz="4000" b="1" dirty="0" smtClean="0">
                <a:solidFill>
                  <a:srgbClr val="002060"/>
                </a:solidFill>
              </a:rPr>
              <a:t>контекста.</a:t>
            </a:r>
          </a:p>
          <a:p>
            <a:r>
              <a:rPr lang="ru-RU" sz="4000" b="1" dirty="0">
                <a:solidFill>
                  <a:srgbClr val="002060"/>
                </a:solidFill>
              </a:rPr>
              <a:t>Использование невербальных </a:t>
            </a:r>
            <a:r>
              <a:rPr lang="ru-RU" sz="4000" b="1" dirty="0" smtClean="0">
                <a:solidFill>
                  <a:srgbClr val="002060"/>
                </a:solidFill>
              </a:rPr>
              <a:t>средств.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</a:rPr>
              <a:t>Мах: </a:t>
            </a:r>
            <a:r>
              <a:rPr lang="ru-RU" sz="4400" b="1" dirty="0" smtClean="0">
                <a:solidFill>
                  <a:srgbClr val="FF0000"/>
                </a:solidFill>
              </a:rPr>
              <a:t>30 баллов.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2613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4068" y="730029"/>
            <a:ext cx="10364451" cy="1596177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002060"/>
                </a:solidFill>
              </a:rPr>
              <a:t>Кому нужна школа без границ?</a:t>
            </a:r>
            <a:br>
              <a:rPr lang="ru-RU" sz="4800" b="1" dirty="0">
                <a:solidFill>
                  <a:srgbClr val="002060"/>
                </a:solidFill>
              </a:rPr>
            </a:b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854712" y="2006116"/>
            <a:ext cx="6021659" cy="449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8349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0184" y="874995"/>
            <a:ext cx="10364451" cy="1596177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Путешествие неограниченное путевкой.</a:t>
            </a:r>
            <a:br>
              <a:rPr lang="ru-RU" b="1" dirty="0">
                <a:solidFill>
                  <a:srgbClr val="002060"/>
                </a:solidFill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263268" y="1996069"/>
            <a:ext cx="4750333" cy="29689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60531" y="3245924"/>
            <a:ext cx="4580542" cy="343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5578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808839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Второй раунд «Новый контекст»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616928"/>
            <a:ext cx="10363826" cy="4174272"/>
          </a:xfrm>
        </p:spPr>
        <p:txBody>
          <a:bodyPr/>
          <a:lstStyle/>
          <a:p>
            <a:pPr marL="0" indent="0">
              <a:buNone/>
            </a:pPr>
            <a:r>
              <a:rPr lang="ru-RU" sz="4400" b="1" u="sng" dirty="0">
                <a:solidFill>
                  <a:srgbClr val="FF0000"/>
                </a:solidFill>
              </a:rPr>
              <a:t>Задача участника</a:t>
            </a:r>
            <a:r>
              <a:rPr lang="ru-RU" sz="4400" b="1" dirty="0">
                <a:solidFill>
                  <a:srgbClr val="002060"/>
                </a:solidFill>
              </a:rPr>
              <a:t>:</a:t>
            </a:r>
            <a:r>
              <a:rPr lang="ru-RU" sz="4400" dirty="0">
                <a:solidFill>
                  <a:srgbClr val="002060"/>
                </a:solidFill>
              </a:rPr>
              <a:t> высказываясь на свободную тему в течение </a:t>
            </a:r>
            <a:r>
              <a:rPr lang="ru-RU" sz="44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минут</a:t>
            </a:r>
            <a:r>
              <a:rPr lang="ru-RU" sz="4400" dirty="0">
                <a:solidFill>
                  <a:srgbClr val="002060"/>
                </a:solidFill>
              </a:rPr>
              <a:t>, учесть и раскрыть предлагаемые </a:t>
            </a:r>
            <a:r>
              <a:rPr lang="ru-RU" sz="44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визуальные контексты.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73771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.xx.fbcdn.net/v/t1.0-9/14063772_1726325917619151_3597535414815269341_n.jpg?oh=e0a070edbfc7447457fe20d53fc3bdef&amp;oe=58AC995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179"/>
            <a:ext cx="12281209" cy="697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90008" y="5330283"/>
            <a:ext cx="10458753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Метапредметная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олимпиада: </a:t>
            </a:r>
          </a:p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публичное выступление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1453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1833" y="183619"/>
            <a:ext cx="10364451" cy="864595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Процедура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91832" y="1048214"/>
            <a:ext cx="10285767" cy="5620215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800" b="1" dirty="0" smtClean="0">
                <a:solidFill>
                  <a:srgbClr val="002060"/>
                </a:solidFill>
              </a:rPr>
              <a:t>Четыре темы на выбор ( 3-заданные темы, одна свободная);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ru-RU" sz="28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секунд</a:t>
            </a:r>
            <a:r>
              <a:rPr lang="ru-RU" sz="28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участнику на выбор темы;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b="1" dirty="0" smtClean="0">
                <a:solidFill>
                  <a:srgbClr val="002060"/>
                </a:solidFill>
              </a:rPr>
              <a:t>Называет тему и начинает говорить;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b="1" dirty="0" smtClean="0">
                <a:solidFill>
                  <a:srgbClr val="002060"/>
                </a:solidFill>
              </a:rPr>
              <a:t>Через </a:t>
            </a:r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секунд </a:t>
            </a:r>
            <a:r>
              <a:rPr lang="ru-RU" sz="2800" b="1" dirty="0" smtClean="0">
                <a:solidFill>
                  <a:srgbClr val="002060"/>
                </a:solidFill>
              </a:rPr>
              <a:t>подается первый визуальный контекст. Участник должен учесть в своем выступление данный контекст;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b="1" dirty="0" smtClean="0">
                <a:solidFill>
                  <a:srgbClr val="002060"/>
                </a:solidFill>
              </a:rPr>
              <a:t>В течении оставшегося времени может раскрыть еще два контекста; ( двойной хлопок);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b="1" dirty="0" smtClean="0">
                <a:solidFill>
                  <a:srgbClr val="002060"/>
                </a:solidFill>
              </a:rPr>
              <a:t>Через </a:t>
            </a:r>
            <a:r>
              <a:rPr lang="ru-RU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 секунд </a:t>
            </a:r>
            <a:r>
              <a:rPr lang="ru-RU" sz="2800" b="1" dirty="0" smtClean="0">
                <a:solidFill>
                  <a:srgbClr val="002060"/>
                </a:solidFill>
              </a:rPr>
              <a:t>выступление прерывается;</a:t>
            </a:r>
          </a:p>
          <a:p>
            <a:pPr marL="457200" indent="-457200">
              <a:buFont typeface="+mj-lt"/>
              <a:buAutoNum type="arabicPeriod"/>
            </a:pPr>
            <a:endParaRPr lang="ru-RU" dirty="0" smtClean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47541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964956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критерии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14760" y="1483112"/>
            <a:ext cx="11177240" cy="487308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4800" b="1" dirty="0" smtClean="0">
                <a:solidFill>
                  <a:srgbClr val="002060"/>
                </a:solidFill>
              </a:rPr>
              <a:t>Свободное </a:t>
            </a:r>
            <a:r>
              <a:rPr lang="ru-RU" sz="4800" b="1" dirty="0" err="1" smtClean="0">
                <a:solidFill>
                  <a:srgbClr val="002060"/>
                </a:solidFill>
              </a:rPr>
              <a:t>речепорождение</a:t>
            </a:r>
            <a:endParaRPr lang="ru-RU" sz="4800" b="1" dirty="0" smtClean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4800" b="1" dirty="0" smtClean="0">
                <a:solidFill>
                  <a:srgbClr val="002060"/>
                </a:solidFill>
              </a:rPr>
              <a:t>Работа с контекстами;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4800" b="1" dirty="0" smtClean="0">
                <a:solidFill>
                  <a:srgbClr val="002060"/>
                </a:solidFill>
              </a:rPr>
              <a:t>Удержание внимания аудитории</a:t>
            </a:r>
          </a:p>
          <a:p>
            <a:pPr marL="0" indent="0">
              <a:buNone/>
            </a:pPr>
            <a:r>
              <a:rPr lang="ru-RU" sz="4800" b="1" dirty="0" smtClean="0">
                <a:solidFill>
                  <a:srgbClr val="FF0000"/>
                </a:solidFill>
              </a:rPr>
              <a:t>Мах: 40 бал.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0602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250527"/>
            <a:ext cx="10364451" cy="842293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Практическая часть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8420" y="1182030"/>
            <a:ext cx="12013580" cy="460917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3600" dirty="0" smtClean="0">
                <a:solidFill>
                  <a:srgbClr val="002060"/>
                </a:solidFill>
              </a:rPr>
              <a:t>Свободная тема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600" dirty="0">
                <a:solidFill>
                  <a:srgbClr val="002060"/>
                </a:solidFill>
              </a:rPr>
              <a:t>Стремись не к тому, чтобы добиться успеха, а к тому, чтобы твоя жизнь имела смысл</a:t>
            </a:r>
            <a:r>
              <a:rPr lang="ru-RU" sz="3600" dirty="0" smtClean="0">
                <a:solidFill>
                  <a:srgbClr val="00206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>
                <a:solidFill>
                  <a:srgbClr val="002060"/>
                </a:solidFill>
              </a:rPr>
              <a:t>Не будь грамотен, будь памятен</a:t>
            </a:r>
            <a:r>
              <a:rPr lang="ru-RU" sz="3600" dirty="0" smtClean="0">
                <a:solidFill>
                  <a:srgbClr val="002060"/>
                </a:solidFill>
              </a:rPr>
              <a:t>! (</a:t>
            </a:r>
            <a:r>
              <a:rPr lang="ru-RU" sz="2800" i="1" dirty="0" smtClean="0">
                <a:solidFill>
                  <a:srgbClr val="002060"/>
                </a:solidFill>
              </a:rPr>
              <a:t>Русская  пословица</a:t>
            </a:r>
            <a:r>
              <a:rPr lang="ru-RU" sz="3600" dirty="0" smtClean="0">
                <a:solidFill>
                  <a:srgbClr val="002060"/>
                </a:solidFill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smtClean="0">
                <a:solidFill>
                  <a:srgbClr val="002060"/>
                </a:solidFill>
              </a:rPr>
              <a:t>Первый парень на деревне, а в деревне два двора </a:t>
            </a:r>
            <a:r>
              <a:rPr lang="ru-RU" sz="3600" dirty="0">
                <a:solidFill>
                  <a:srgbClr val="002060"/>
                </a:solidFill>
              </a:rPr>
              <a:t/>
            </a:r>
            <a:br>
              <a:rPr lang="ru-RU" sz="3600" dirty="0">
                <a:solidFill>
                  <a:srgbClr val="002060"/>
                </a:solidFill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9382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971675" y="685800"/>
            <a:ext cx="82486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5389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8899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4915" y="434896"/>
            <a:ext cx="7493621" cy="562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2122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133815" y="858645"/>
            <a:ext cx="11853746" cy="491768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3200" b="1" dirty="0" smtClean="0">
                <a:solidFill>
                  <a:srgbClr val="002060"/>
                </a:solidFill>
              </a:rPr>
              <a:t>Свободная тема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200" b="1" dirty="0">
                <a:solidFill>
                  <a:srgbClr val="002060"/>
                </a:solidFill>
              </a:rPr>
              <a:t>Призвание каждого человека в духовной деятельности — в постоянном искании правды и смысла жизни</a:t>
            </a:r>
            <a:r>
              <a:rPr lang="ru-RU" sz="3200" b="1" dirty="0" smtClean="0">
                <a:solidFill>
                  <a:srgbClr val="002060"/>
                </a:solidFill>
              </a:rPr>
              <a:t>.   </a:t>
            </a:r>
            <a:r>
              <a:rPr lang="ru-RU" sz="2800" b="1" i="1" dirty="0" smtClean="0">
                <a:solidFill>
                  <a:srgbClr val="FF0000"/>
                </a:solidFill>
              </a:rPr>
              <a:t>Антон </a:t>
            </a:r>
            <a:r>
              <a:rPr lang="ru-RU" sz="2800" b="1" i="1" dirty="0">
                <a:solidFill>
                  <a:srgbClr val="FF0000"/>
                </a:solidFill>
              </a:rPr>
              <a:t>Павлович </a:t>
            </a:r>
            <a:r>
              <a:rPr lang="ru-RU" sz="2800" b="1" i="1" dirty="0" smtClean="0">
                <a:solidFill>
                  <a:srgbClr val="FF0000"/>
                </a:solidFill>
              </a:rPr>
              <a:t>Чехов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200" b="1" dirty="0">
                <a:solidFill>
                  <a:srgbClr val="002060"/>
                </a:solidFill>
              </a:rPr>
              <a:t>Не ищи зайца в бору: на опушке сидит</a:t>
            </a:r>
            <a:r>
              <a:rPr lang="ru-RU" sz="3200" b="1" dirty="0" smtClean="0">
                <a:solidFill>
                  <a:srgbClr val="002060"/>
                </a:solidFill>
              </a:rPr>
              <a:t>. (русская пословица)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200" b="1" dirty="0" smtClean="0">
                <a:solidFill>
                  <a:srgbClr val="002060"/>
                </a:solidFill>
              </a:rPr>
              <a:t>Семеро одного подождали и убежали</a:t>
            </a:r>
          </a:p>
          <a:p>
            <a:endParaRPr lang="ru-RU" sz="3200" b="1" dirty="0"/>
          </a:p>
          <a:p>
            <a:pPr marL="457200" indent="-457200">
              <a:buFont typeface="+mj-lt"/>
              <a:buAutoNum type="arabicPeriod"/>
            </a:pPr>
            <a:endParaRPr lang="ru-RU" b="1" i="1" dirty="0" smtClean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441224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0-tub-ru.yandex.net/i?id=2917f1d356f1eba1d8b46157b15e2d56&amp;n=33&amp;h=215&amp;w=38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3114" y="862912"/>
            <a:ext cx="9077092" cy="510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52670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122341" y="548268"/>
            <a:ext cx="5765181" cy="576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4281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115977" y="668961"/>
            <a:ext cx="10581652" cy="579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8706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149" y="0"/>
            <a:ext cx="10364451" cy="1596177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 smtClean="0">
                <a:solidFill>
                  <a:srgbClr val="FF0000"/>
                </a:solidFill>
              </a:rPr>
              <a:t>Общие положения </a:t>
            </a:r>
            <a:endParaRPr lang="ru-RU" sz="72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90654" y="1438507"/>
            <a:ext cx="10786946" cy="49399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rgbClr val="002060"/>
                </a:solidFill>
              </a:rPr>
              <a:t>Конкурсное </a:t>
            </a:r>
            <a:r>
              <a:rPr lang="ru-RU" sz="3200" b="1" dirty="0" err="1">
                <a:solidFill>
                  <a:srgbClr val="002060"/>
                </a:solidFill>
              </a:rPr>
              <a:t>метапредметное</a:t>
            </a:r>
            <a:r>
              <a:rPr lang="ru-RU" sz="3200" b="1" dirty="0">
                <a:solidFill>
                  <a:srgbClr val="002060"/>
                </a:solidFill>
              </a:rPr>
              <a:t> испытание </a:t>
            </a:r>
            <a:r>
              <a:rPr lang="ru-RU" sz="3200" b="1" u="sng" dirty="0">
                <a:solidFill>
                  <a:srgbClr val="002060"/>
                </a:solidFill>
              </a:rPr>
              <a:t>«Публичное выступление» </a:t>
            </a:r>
            <a:r>
              <a:rPr lang="ru-RU" sz="3200" b="1" dirty="0">
                <a:solidFill>
                  <a:srgbClr val="002060"/>
                </a:solidFill>
              </a:rPr>
              <a:t>направлено на выявление учащихся основной школы (7-9 классы), достигших наивысших результатов в умении выступать перед аудиторией как с </a:t>
            </a:r>
            <a:r>
              <a:rPr lang="ru-RU" sz="3200" b="1" u="sng" dirty="0">
                <a:solidFill>
                  <a:srgbClr val="C00000"/>
                </a:solidFill>
              </a:rPr>
              <a:t>подготовленным текстом, так и в формате импровизации. </a:t>
            </a:r>
          </a:p>
          <a:p>
            <a:pPr marL="0" indent="0">
              <a:buNone/>
            </a:pPr>
            <a:endParaRPr lang="ru-RU" sz="3200" dirty="0" smtClean="0"/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8128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91374" y="1326995"/>
            <a:ext cx="11229280" cy="576518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3100" b="1" dirty="0" smtClean="0">
                <a:solidFill>
                  <a:srgbClr val="002060"/>
                </a:solidFill>
              </a:rPr>
              <a:t>Свободная тема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100" b="1" dirty="0">
                <a:solidFill>
                  <a:srgbClr val="002060"/>
                </a:solidFill>
              </a:rPr>
              <a:t>Жизнь не в том, чтобы жить, а в том, чтобы чувствовать, что живешь</a:t>
            </a:r>
            <a:r>
              <a:rPr lang="ru-RU" sz="3100" b="1" dirty="0" smtClean="0">
                <a:solidFill>
                  <a:srgbClr val="002060"/>
                </a:solidFill>
              </a:rPr>
              <a:t>.  </a:t>
            </a:r>
            <a:r>
              <a:rPr lang="ru-RU" sz="2400" b="1" i="1" dirty="0" smtClean="0">
                <a:solidFill>
                  <a:srgbClr val="FF0000"/>
                </a:solidFill>
              </a:rPr>
              <a:t>Василий </a:t>
            </a:r>
            <a:r>
              <a:rPr lang="ru-RU" sz="2400" b="1" i="1" dirty="0">
                <a:solidFill>
                  <a:srgbClr val="FF0000"/>
                </a:solidFill>
              </a:rPr>
              <a:t>Осипович </a:t>
            </a:r>
            <a:r>
              <a:rPr lang="ru-RU" sz="2400" b="1" i="1" dirty="0" smtClean="0">
                <a:solidFill>
                  <a:srgbClr val="FF0000"/>
                </a:solidFill>
              </a:rPr>
              <a:t>Ключевский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100" b="1" dirty="0">
                <a:solidFill>
                  <a:srgbClr val="002060"/>
                </a:solidFill>
              </a:rPr>
              <a:t>Знание - сокровище, которое повсюду следует за тем, кто им обладает</a:t>
            </a:r>
            <a:r>
              <a:rPr lang="ru-RU" sz="3100" b="1" dirty="0" smtClean="0">
                <a:solidFill>
                  <a:srgbClr val="002060"/>
                </a:solidFill>
              </a:rPr>
              <a:t>.  (</a:t>
            </a:r>
            <a:r>
              <a:rPr lang="ru-RU" sz="2600" b="1" dirty="0" smtClean="0">
                <a:solidFill>
                  <a:srgbClr val="FF0000"/>
                </a:solidFill>
              </a:rPr>
              <a:t>Китайская пословица</a:t>
            </a:r>
            <a:r>
              <a:rPr lang="ru-RU" sz="2600" b="1" dirty="0" smtClean="0">
                <a:solidFill>
                  <a:srgbClr val="002060"/>
                </a:solidFill>
              </a:rPr>
              <a:t>)</a:t>
            </a:r>
            <a:endParaRPr lang="ru-RU" sz="31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3100" b="1" dirty="0" smtClean="0">
                <a:solidFill>
                  <a:srgbClr val="002060"/>
                </a:solidFill>
              </a:rPr>
              <a:t>4</a:t>
            </a:r>
            <a:r>
              <a:rPr lang="ru-RU" sz="3100" b="1" dirty="0">
                <a:solidFill>
                  <a:srgbClr val="002060"/>
                </a:solidFill>
              </a:rPr>
              <a:t>. </a:t>
            </a:r>
            <a:r>
              <a:rPr lang="ru-RU" sz="3100" b="1" dirty="0" smtClean="0">
                <a:solidFill>
                  <a:srgbClr val="002060"/>
                </a:solidFill>
              </a:rPr>
              <a:t>Если </a:t>
            </a:r>
            <a:r>
              <a:rPr lang="ru-RU" sz="3100" b="1" dirty="0">
                <a:solidFill>
                  <a:srgbClr val="002060"/>
                </a:solidFill>
              </a:rPr>
              <a:t>бы я была едой, я была бы... шоколадом</a:t>
            </a:r>
            <a:br>
              <a:rPr lang="ru-RU" sz="3100" b="1" dirty="0">
                <a:solidFill>
                  <a:srgbClr val="002060"/>
                </a:solidFill>
              </a:rPr>
            </a:br>
            <a:r>
              <a:rPr lang="ru-RU" sz="3100" dirty="0">
                <a:solidFill>
                  <a:srgbClr val="002060"/>
                </a:solidFill>
              </a:rPr>
              <a:t/>
            </a:r>
            <a:br>
              <a:rPr lang="ru-RU" sz="3100" dirty="0">
                <a:solidFill>
                  <a:srgbClr val="002060"/>
                </a:solidFill>
              </a:rPr>
            </a:br>
            <a:endParaRPr lang="ru-RU" sz="3100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817878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196789" y="876300"/>
            <a:ext cx="8337395" cy="521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78886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676400" y="481012"/>
            <a:ext cx="8839200" cy="58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28394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/>
          <a:srcRect t="-572" b="2039"/>
          <a:stretch/>
        </p:blipFill>
        <p:spPr>
          <a:xfrm>
            <a:off x="2118731" y="654152"/>
            <a:ext cx="7772399" cy="575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66497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01805" y="1092820"/>
            <a:ext cx="11351941" cy="5564458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3200" b="1" dirty="0" smtClean="0">
                <a:solidFill>
                  <a:srgbClr val="002060"/>
                </a:solidFill>
              </a:rPr>
              <a:t>Свободная тема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200" b="1" dirty="0">
                <a:solidFill>
                  <a:srgbClr val="002060"/>
                </a:solidFill>
              </a:rPr>
              <a:t>Жизнь наша есть борьба</a:t>
            </a:r>
            <a:r>
              <a:rPr lang="ru-RU" sz="3200" b="1" dirty="0" smtClean="0">
                <a:solidFill>
                  <a:srgbClr val="002060"/>
                </a:solidFill>
              </a:rPr>
              <a:t>.  (</a:t>
            </a:r>
            <a:r>
              <a:rPr lang="ru-RU" sz="2800" b="1" i="1" dirty="0" smtClean="0">
                <a:solidFill>
                  <a:srgbClr val="002060"/>
                </a:solidFill>
              </a:rPr>
              <a:t>Еврипид</a:t>
            </a:r>
            <a:r>
              <a:rPr lang="ru-RU" sz="3200" b="1" i="1" dirty="0" smtClean="0">
                <a:solidFill>
                  <a:srgbClr val="002060"/>
                </a:solidFill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200" b="1" dirty="0" smtClean="0">
                <a:solidFill>
                  <a:srgbClr val="002060"/>
                </a:solidFill>
              </a:rPr>
              <a:t>Мудрено </a:t>
            </a:r>
            <a:r>
              <a:rPr lang="ru-RU" sz="3200" b="1" dirty="0">
                <a:solidFill>
                  <a:srgbClr val="002060"/>
                </a:solidFill>
              </a:rPr>
              <a:t>тому учить, чего не знаем сами</a:t>
            </a:r>
            <a:r>
              <a:rPr lang="ru-RU" sz="3200" b="1" dirty="0" smtClean="0">
                <a:solidFill>
                  <a:srgbClr val="002060"/>
                </a:solidFill>
              </a:rPr>
              <a:t>. ( русская пословица)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200" b="1" dirty="0">
                <a:solidFill>
                  <a:srgbClr val="002060"/>
                </a:solidFill>
              </a:rPr>
              <a:t>Если бы я была временем суток, я была бы... ночью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1800" b="1" dirty="0"/>
          </a:p>
          <a:p>
            <a:pPr marL="0" indent="0">
              <a:buNone/>
            </a:pPr>
            <a:r>
              <a:rPr lang="ru-RU" sz="1800" b="1" dirty="0">
                <a:hlinkClick r:id="rId2"/>
              </a:rPr>
              <a:t/>
            </a:r>
            <a:br>
              <a:rPr lang="ru-RU" sz="1800" b="1" dirty="0">
                <a:hlinkClick r:id="rId2"/>
              </a:rPr>
            </a:br>
            <a:endParaRPr lang="ru-RU" sz="1800" b="1" dirty="0"/>
          </a:p>
          <a:p>
            <a:pPr marL="457200" indent="-457200">
              <a:buFont typeface="+mj-lt"/>
              <a:buAutoNum type="arabicPeriod"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xmlns="" val="2648894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286000" y="890587"/>
            <a:ext cx="762000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85049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759337" y="531956"/>
            <a:ext cx="8120643" cy="534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21091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282389" y="330912"/>
            <a:ext cx="9314985" cy="582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80317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26272" y="936702"/>
            <a:ext cx="10850138" cy="553100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3200" b="1" dirty="0" smtClean="0">
                <a:solidFill>
                  <a:srgbClr val="002060"/>
                </a:solidFill>
              </a:rPr>
              <a:t>Свободная тема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200" b="1" dirty="0">
                <a:solidFill>
                  <a:srgbClr val="002060"/>
                </a:solidFill>
              </a:rPr>
              <a:t>Я уверен, что смысл жизни для каждого из нас — просто расти в любви</a:t>
            </a:r>
            <a:r>
              <a:rPr lang="ru-RU" sz="3200" b="1" dirty="0" smtClean="0">
                <a:solidFill>
                  <a:srgbClr val="002060"/>
                </a:solidFill>
              </a:rPr>
              <a:t>.  </a:t>
            </a:r>
            <a:r>
              <a:rPr lang="ru-RU" sz="2800" b="1" i="1" dirty="0" smtClean="0">
                <a:solidFill>
                  <a:srgbClr val="FF0000"/>
                </a:solidFill>
              </a:rPr>
              <a:t>Лев </a:t>
            </a:r>
            <a:r>
              <a:rPr lang="ru-RU" sz="2800" b="1" i="1" dirty="0">
                <a:solidFill>
                  <a:srgbClr val="FF0000"/>
                </a:solidFill>
              </a:rPr>
              <a:t>Николаевич </a:t>
            </a:r>
            <a:r>
              <a:rPr lang="ru-RU" sz="2800" b="1" i="1" dirty="0" smtClean="0">
                <a:solidFill>
                  <a:srgbClr val="FF0000"/>
                </a:solidFill>
              </a:rPr>
              <a:t>Толстой</a:t>
            </a:r>
            <a:endParaRPr lang="ru-RU" sz="3200" b="1" i="1" dirty="0" smtClean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3200" b="1" dirty="0" smtClean="0">
                <a:solidFill>
                  <a:srgbClr val="002060"/>
                </a:solidFill>
              </a:rPr>
              <a:t>Гусь свинье не сосед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200" b="1" dirty="0">
                <a:solidFill>
                  <a:srgbClr val="002060"/>
                </a:solidFill>
              </a:rPr>
              <a:t>Если бы я была запахом, я бы была... свежестью грозы</a:t>
            </a:r>
            <a:br>
              <a:rPr lang="ru-RU" sz="3200" b="1" dirty="0">
                <a:solidFill>
                  <a:srgbClr val="002060"/>
                </a:solidFill>
              </a:rPr>
            </a:br>
            <a:endParaRPr lang="ru-RU" sz="3200" b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794786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360450" y="431701"/>
            <a:ext cx="9511990" cy="594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3708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591014" y="122663"/>
            <a:ext cx="10708888" cy="65457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rgbClr val="002060"/>
                </a:solidFill>
              </a:rPr>
              <a:t>Испытание направлено на оценку следующего 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метапредметного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результата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ru-RU" sz="3200" b="1" dirty="0" smtClean="0">
                <a:solidFill>
                  <a:srgbClr val="002060"/>
                </a:solidFill>
              </a:rPr>
              <a:t> умение </a:t>
            </a:r>
            <a:r>
              <a:rPr lang="ru-RU" sz="3200" b="1" dirty="0">
                <a:solidFill>
                  <a:srgbClr val="002060"/>
                </a:solidFill>
              </a:rPr>
              <a:t>осознанно использовать речевые средства в соответствии с задачей коммуникации для выражения своих чувств, мыслей и потребностей;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r>
              <a:rPr lang="ru-RU" sz="3200" b="1" dirty="0" smtClean="0">
                <a:solidFill>
                  <a:srgbClr val="002060"/>
                </a:solidFill>
              </a:rPr>
              <a:t>планирования </a:t>
            </a:r>
            <a:r>
              <a:rPr lang="ru-RU" sz="3200" b="1" dirty="0">
                <a:solidFill>
                  <a:srgbClr val="002060"/>
                </a:solidFill>
              </a:rPr>
              <a:t>и регуляции своей деятельности</a:t>
            </a:r>
            <a:r>
              <a:rPr lang="ru-RU" sz="3200" b="1" dirty="0" smtClean="0">
                <a:solidFill>
                  <a:srgbClr val="002060"/>
                </a:solidFill>
              </a:rPr>
              <a:t>;</a:t>
            </a:r>
          </a:p>
          <a:p>
            <a:r>
              <a:rPr lang="ru-RU" sz="3200" b="1" dirty="0" smtClean="0">
                <a:solidFill>
                  <a:srgbClr val="002060"/>
                </a:solidFill>
              </a:rPr>
              <a:t>владение </a:t>
            </a:r>
            <a:r>
              <a:rPr lang="ru-RU" sz="3200" b="1" dirty="0">
                <a:solidFill>
                  <a:srgbClr val="002060"/>
                </a:solidFill>
              </a:rPr>
              <a:t>устной и письменной речью, монологической контекстной </a:t>
            </a:r>
            <a:r>
              <a:rPr lang="ru-RU" sz="3200" b="1" dirty="0" smtClean="0">
                <a:solidFill>
                  <a:srgbClr val="002060"/>
                </a:solidFill>
              </a:rPr>
              <a:t>речью.</a:t>
            </a:r>
            <a:endParaRPr lang="ru-RU" sz="3200" b="1" dirty="0">
              <a:solidFill>
                <a:srgbClr val="002060"/>
              </a:solidFill>
            </a:endParaRP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39953564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mg2.ntv.ru/home/news/20140112/wols_v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4219" y="359627"/>
            <a:ext cx="9753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61056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286000" y="881062"/>
            <a:ext cx="7620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77258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199" y="1260088"/>
            <a:ext cx="11363093" cy="539719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3200" b="1" dirty="0" smtClean="0">
                <a:solidFill>
                  <a:srgbClr val="002060"/>
                </a:solidFill>
              </a:rPr>
              <a:t>Свободная тема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200" b="1" dirty="0">
                <a:solidFill>
                  <a:srgbClr val="002060"/>
                </a:solidFill>
              </a:rPr>
              <a:t>Жить — значит чувствовать, наслаждаться жизнью, чувствовать непрестанно новое, которое бы напоминало, что мы живем</a:t>
            </a:r>
            <a:r>
              <a:rPr lang="ru-RU" sz="3200" b="1" dirty="0" smtClean="0">
                <a:solidFill>
                  <a:srgbClr val="002060"/>
                </a:solidFill>
              </a:rPr>
              <a:t>.   </a:t>
            </a:r>
            <a:r>
              <a:rPr lang="ru-RU" sz="3200" b="1" i="1" dirty="0" smtClean="0">
                <a:solidFill>
                  <a:srgbClr val="002060"/>
                </a:solidFill>
              </a:rPr>
              <a:t> Николай </a:t>
            </a:r>
            <a:r>
              <a:rPr lang="ru-RU" sz="3200" b="1" i="1" dirty="0">
                <a:solidFill>
                  <a:srgbClr val="002060"/>
                </a:solidFill>
              </a:rPr>
              <a:t>Иванович </a:t>
            </a:r>
            <a:r>
              <a:rPr lang="ru-RU" sz="3200" b="1" i="1" dirty="0" smtClean="0">
                <a:solidFill>
                  <a:srgbClr val="002060"/>
                </a:solidFill>
              </a:rPr>
              <a:t>Лобачевский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</a:rPr>
              <a:t>3. Один семерых не ждет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</a:rPr>
              <a:t>4. Треугольник квадрату не товарищ.</a:t>
            </a:r>
            <a:endParaRPr lang="ru-RU" sz="32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  <a:p>
            <a:pPr marL="457200" indent="-457200">
              <a:buFont typeface="+mj-lt"/>
              <a:buAutoNum type="arabicPeriod"/>
            </a:pP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36149927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101049" y="735981"/>
            <a:ext cx="8266819" cy="538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52441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583473" y="287144"/>
            <a:ext cx="8322527" cy="624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6363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453268" y="200721"/>
            <a:ext cx="6556689" cy="650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0438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94310" y="1103972"/>
            <a:ext cx="11997690" cy="46872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3600" b="1" dirty="0" smtClean="0">
                <a:solidFill>
                  <a:srgbClr val="002060"/>
                </a:solidFill>
              </a:rPr>
              <a:t>Свободная тема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600" b="1" dirty="0">
                <a:solidFill>
                  <a:srgbClr val="002060"/>
                </a:solidFill>
              </a:rPr>
              <a:t>“Если путь твой к познанию мира ведет</a:t>
            </a:r>
            <a:r>
              <a:rPr lang="ru-RU" sz="3600" b="1" dirty="0" smtClean="0">
                <a:solidFill>
                  <a:srgbClr val="002060"/>
                </a:solidFill>
              </a:rPr>
              <a:t>, Как </a:t>
            </a:r>
            <a:r>
              <a:rPr lang="ru-RU" sz="3600" b="1" dirty="0">
                <a:solidFill>
                  <a:srgbClr val="002060"/>
                </a:solidFill>
              </a:rPr>
              <a:t>бы ни был он долог и труден — вперед</a:t>
            </a:r>
            <a:r>
              <a:rPr lang="ru-RU" sz="3600" b="1" dirty="0" smtClean="0">
                <a:solidFill>
                  <a:srgbClr val="002060"/>
                </a:solidFill>
              </a:rPr>
              <a:t>!  </a:t>
            </a:r>
            <a:r>
              <a:rPr lang="ru-RU" sz="3200" b="1" i="1" dirty="0" smtClean="0">
                <a:solidFill>
                  <a:srgbClr val="FF0000"/>
                </a:solidFill>
              </a:rPr>
              <a:t>Фирдоуси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600" b="1" dirty="0">
                <a:solidFill>
                  <a:srgbClr val="002060"/>
                </a:solidFill>
              </a:rPr>
              <a:t>Слово — серебро, молчание — золото</a:t>
            </a:r>
            <a:r>
              <a:rPr lang="ru-RU" sz="3600" b="1" dirty="0" smtClean="0">
                <a:solidFill>
                  <a:srgbClr val="002060"/>
                </a:solidFill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600" b="1" dirty="0" smtClean="0">
                <a:solidFill>
                  <a:srgbClr val="002060"/>
                </a:solidFill>
              </a:rPr>
              <a:t>Подай палец, а за руку сам ухвачу.</a:t>
            </a:r>
          </a:p>
        </p:txBody>
      </p:sp>
    </p:spTree>
    <p:extLst>
      <p:ext uri="{BB962C8B-B14F-4D97-AF65-F5344CB8AC3E}">
        <p14:creationId xmlns:p14="http://schemas.microsoft.com/office/powerpoint/2010/main" xmlns="" val="2894231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905000" y="809625"/>
            <a:ext cx="83820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29365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219093" y="740178"/>
            <a:ext cx="7649736" cy="530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7274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381250" y="952500"/>
            <a:ext cx="74295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487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964956"/>
          </a:xfrm>
        </p:spPr>
        <p:txBody>
          <a:bodyPr>
            <a:noAutofit/>
          </a:bodyPr>
          <a:lstStyle/>
          <a:p>
            <a:pPr lvl="0"/>
            <a:r>
              <a:rPr lang="ru-RU" sz="5400" b="1" dirty="0">
                <a:solidFill>
                  <a:srgbClr val="FF0000"/>
                </a:solidFill>
              </a:rPr>
              <a:t>Регламент </a:t>
            </a:r>
            <a:br>
              <a:rPr lang="ru-RU" sz="5400" b="1" dirty="0">
                <a:solidFill>
                  <a:srgbClr val="FF0000"/>
                </a:solidFill>
              </a:rPr>
            </a:b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5" y="1742624"/>
            <a:ext cx="10363826" cy="34241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400" b="1" dirty="0" err="1">
                <a:solidFill>
                  <a:srgbClr val="002060"/>
                </a:solidFill>
              </a:rPr>
              <a:t>Метапредметное</a:t>
            </a:r>
            <a:r>
              <a:rPr lang="ru-RU" sz="4400" b="1" dirty="0">
                <a:solidFill>
                  <a:srgbClr val="002060"/>
                </a:solidFill>
              </a:rPr>
              <a:t> конкурсное испытание «Публичное выступление» проводится </a:t>
            </a:r>
            <a:endParaRPr lang="ru-RU" sz="44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4400" b="1" dirty="0" smtClean="0">
                <a:solidFill>
                  <a:srgbClr val="002060"/>
                </a:solidFill>
              </a:rPr>
              <a:t>в </a:t>
            </a:r>
            <a:r>
              <a:rPr lang="ru-RU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два тура</a:t>
            </a:r>
          </a:p>
          <a:p>
            <a:pPr marL="0" indent="0">
              <a:buNone/>
            </a:pP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5256953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976107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Рефлексия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rgbClr val="002060"/>
                </a:solidFill>
              </a:rPr>
              <a:t>2 позиции.</a:t>
            </a:r>
          </a:p>
          <a:p>
            <a:pPr marL="0" indent="0">
              <a:buNone/>
            </a:pPr>
            <a:r>
              <a:rPr lang="ru-RU" sz="4000" dirty="0" smtClean="0">
                <a:solidFill>
                  <a:srgbClr val="002060"/>
                </a:solidFill>
              </a:rPr>
              <a:t>1 позиция: эксперт ( работа с критериями)</a:t>
            </a:r>
          </a:p>
          <a:p>
            <a:pPr marL="0" indent="0">
              <a:buNone/>
            </a:pPr>
            <a:r>
              <a:rPr lang="ru-RU" sz="4000" dirty="0" smtClean="0">
                <a:solidFill>
                  <a:srgbClr val="002060"/>
                </a:solidFill>
              </a:rPr>
              <a:t>2 позиция: </a:t>
            </a:r>
            <a:r>
              <a:rPr lang="ru-RU" sz="4000" dirty="0" err="1" smtClean="0">
                <a:solidFill>
                  <a:srgbClr val="002060"/>
                </a:solidFill>
              </a:rPr>
              <a:t>тьютор</a:t>
            </a:r>
            <a:r>
              <a:rPr lang="ru-RU" sz="4000" dirty="0" smtClean="0">
                <a:solidFill>
                  <a:srgbClr val="002060"/>
                </a:solidFill>
              </a:rPr>
              <a:t> (что взяли, что поняли, будете ли применять дальше)</a:t>
            </a:r>
            <a:endParaRPr lang="ru-RU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38607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</a:rPr>
              <a:t>Тренинг </a:t>
            </a:r>
            <a:endParaRPr lang="ru-RU" sz="66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&amp;Kcy;&amp;acy;&amp;kcy; &amp;pcy;&amp;rcy;&amp;iecy;&amp;ocy;&amp;dcy;&amp;ocy;&amp;lcy;&amp;iecy;&amp;tcy;&amp;softcy; &amp;scy;&amp;tcy;&amp;rcy;&amp;acy;&amp;khcy; &amp;pcy;&amp;ucy;&amp;bcy;&amp;lcy;&amp;icy;&amp;chcy;&amp;ncy;&amp;ocy;&amp;gcy;&amp;ocy; &amp;vcy;&amp;ycy;&amp;scy;&amp;tcy;&amp;ucy;&amp;pcy;&amp;lcy;&amp;iecy;&amp;ncy;&amp;icy;&amp;yacy; - &amp;Kcy;&amp;acy;&amp;kcy; &amp;ncy;&amp;iecy; &amp;bcy;&amp;ocy;&amp;yacy;&amp;tcy;&amp;softcy;&amp;scy;&amp;yacy; &amp;pcy;&amp;ucy;&amp;bcy;&amp;lcy;&amp;icy;&amp;chcy;&amp;ncy;&amp;ycy;&amp;khcy; &amp;vcy;&amp;ycy;&amp;scy;&amp;tcy;&amp;ucy;&amp;pcy;&amp;lcy;&amp;iecy;&amp;ncy;&amp;icy;&amp;jcy;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9644" y="2366963"/>
            <a:ext cx="10272711" cy="342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469878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3" y="83258"/>
            <a:ext cx="10364451" cy="786537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Уверенное начало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screen"/>
          <a:stretch>
            <a:fillRect/>
          </a:stretch>
        </p:blipFill>
        <p:spPr>
          <a:xfrm>
            <a:off x="3284500" y="984213"/>
            <a:ext cx="5132345" cy="34242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2166" y="5363736"/>
            <a:ext cx="10799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Выбирают любого человека в круге. Он меняет позы через несколько человек. В круге составляют рассказ</a:t>
            </a:r>
          </a:p>
          <a:p>
            <a:r>
              <a:rPr lang="ru-RU" dirty="0" smtClean="0"/>
              <a:t>о том как все прошло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632250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Упражнение № 2</a:t>
            </a:r>
            <a:br>
              <a:rPr lang="ru-RU" dirty="0" smtClean="0"/>
            </a:br>
            <a:r>
              <a:rPr lang="ru-RU" dirty="0" smtClean="0"/>
              <a:t>Коммуникативная игра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15358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/>
              <a:t>Задача: передай содержания занятия любым символом, аббревиатурой, рисунком</a:t>
            </a:r>
            <a:r>
              <a:rPr lang="ru-RU" sz="2800" dirty="0" smtClean="0"/>
              <a:t>. 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914078" y="4424565"/>
            <a:ext cx="4850781" cy="143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0715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FF0000"/>
                </a:solidFill>
              </a:rPr>
              <a:t>Первый тур «Подготовленное выступление с опорой на жизненную историю»</a:t>
            </a:r>
            <a:br>
              <a:rPr lang="ru-RU" sz="2800" b="1" dirty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5852" y="1709170"/>
            <a:ext cx="10363826" cy="47585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u="sng" dirty="0">
                <a:solidFill>
                  <a:srgbClr val="002060"/>
                </a:solidFill>
              </a:rPr>
              <a:t>Письменный этап</a:t>
            </a:r>
          </a:p>
          <a:p>
            <a:pPr marL="0" indent="0">
              <a:buNone/>
            </a:pPr>
            <a:r>
              <a:rPr lang="ru-RU" sz="2400" dirty="0"/>
              <a:t>Участники заходят в помещение и занимают места в свободном порядке.</a:t>
            </a:r>
          </a:p>
          <a:p>
            <a:pPr marL="0" indent="0">
              <a:buNone/>
            </a:pPr>
            <a:r>
              <a:rPr lang="ru-RU" sz="2400" dirty="0"/>
              <a:t>Каждому участнику предоставляется список из </a:t>
            </a:r>
            <a:r>
              <a:rPr lang="ru-RU" sz="3200" b="1" dirty="0">
                <a:solidFill>
                  <a:srgbClr val="FF0000"/>
                </a:solidFill>
              </a:rPr>
              <a:t>50 тем</a:t>
            </a:r>
            <a:r>
              <a:rPr lang="ru-RU" sz="2400" dirty="0"/>
              <a:t>. Участник выбирает ОДНУ тему, которая на его взгляд лучшим образом может раскрыть одну из подготовленных историй. </a:t>
            </a:r>
            <a:endParaRPr lang="ru-RU" sz="2400" dirty="0" smtClean="0"/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На данный этап отводится </a:t>
            </a:r>
            <a:r>
              <a:rPr lang="ru-RU" sz="2800" b="1" dirty="0">
                <a:solidFill>
                  <a:srgbClr val="FF0000"/>
                </a:solidFill>
              </a:rPr>
              <a:t>45 минут</a:t>
            </a:r>
            <a:r>
              <a:rPr lang="ru-RU" dirty="0">
                <a:solidFill>
                  <a:srgbClr val="002060"/>
                </a:solidFill>
              </a:rPr>
              <a:t>. По истечению времени участник вкладывает в конверт свой заполненный рабочий бланк и отдает секретарю жюри. </a:t>
            </a:r>
          </a:p>
          <a:p>
            <a:pPr marL="0" indent="0">
              <a:buNone/>
            </a:pP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11489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0614" y="473552"/>
            <a:ext cx="10364451" cy="708478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Этап публичного выступления</a:t>
            </a:r>
            <a:br>
              <a:rPr lang="ru-RU" sz="4000" b="1" dirty="0">
                <a:solidFill>
                  <a:srgbClr val="FF0000"/>
                </a:solidFill>
              </a:rPr>
            </a:b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92098" y="1025912"/>
            <a:ext cx="10385502" cy="4765287"/>
          </a:xfrm>
        </p:spPr>
        <p:txBody>
          <a:bodyPr>
            <a:noAutofit/>
          </a:bodyPr>
          <a:lstStyle/>
          <a:p>
            <a:r>
              <a:rPr lang="ru-RU" sz="2800" dirty="0"/>
              <a:t>Ведущий испытания в случайном порядке вытягивает конверт с тезисами и называет автора. После объявления фамилии выступающего ведущий отдает конверт жюри. Участник в течение </a:t>
            </a:r>
            <a:r>
              <a:rPr lang="ru-RU" sz="2800" b="1" dirty="0">
                <a:solidFill>
                  <a:srgbClr val="FF0000"/>
                </a:solidFill>
              </a:rPr>
              <a:t>одной минуты </a:t>
            </a:r>
            <a:r>
              <a:rPr lang="ru-RU" sz="2800" dirty="0"/>
              <a:t>настраивается на выступление.</a:t>
            </a:r>
          </a:p>
          <a:p>
            <a:r>
              <a:rPr lang="ru-RU" sz="2800" dirty="0"/>
              <a:t>Продолжительность выступления </a:t>
            </a:r>
            <a:r>
              <a:rPr lang="ru-RU" sz="2800" b="1" dirty="0">
                <a:solidFill>
                  <a:srgbClr val="FF0000"/>
                </a:solidFill>
              </a:rPr>
              <a:t>не более трех минут</a:t>
            </a:r>
            <a:r>
              <a:rPr lang="ru-RU" sz="2800" dirty="0"/>
              <a:t>. По истечению времени выступление прерывается. По окончанию выступления участник отвечает на вопросы (</a:t>
            </a:r>
            <a:r>
              <a:rPr lang="ru-RU" sz="2800" b="1" dirty="0">
                <a:solidFill>
                  <a:srgbClr val="FF0000"/>
                </a:solidFill>
              </a:rPr>
              <a:t>не более пяти</a:t>
            </a:r>
            <a:r>
              <a:rPr lang="ru-RU" sz="2800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xmlns="" val="2913779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786537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Второй тур «Блиц-импровизация»</a:t>
            </a:r>
            <a:br>
              <a:rPr lang="ru-RU" sz="4000" b="1" dirty="0">
                <a:solidFill>
                  <a:srgbClr val="FF0000"/>
                </a:solidFill>
              </a:rPr>
            </a:b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037064"/>
            <a:ext cx="10363825" cy="4754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u="sng" dirty="0">
                <a:solidFill>
                  <a:srgbClr val="002060"/>
                </a:solidFill>
              </a:rPr>
              <a:t>трех раундов</a:t>
            </a:r>
            <a:r>
              <a:rPr lang="ru-RU" sz="4400" b="1" dirty="0">
                <a:solidFill>
                  <a:srgbClr val="002060"/>
                </a:solidFill>
              </a:rPr>
              <a:t>: </a:t>
            </a:r>
            <a:endParaRPr lang="ru-RU" sz="4400" b="1" dirty="0" smtClean="0">
              <a:solidFill>
                <a:srgbClr val="002060"/>
              </a:solidFill>
            </a:endParaRPr>
          </a:p>
          <a:p>
            <a:r>
              <a:rPr lang="ru-RU" sz="4400" b="1" dirty="0" smtClean="0">
                <a:solidFill>
                  <a:srgbClr val="002060"/>
                </a:solidFill>
              </a:rPr>
              <a:t>«</a:t>
            </a:r>
            <a:r>
              <a:rPr lang="ru-RU" sz="4400" b="1" dirty="0">
                <a:solidFill>
                  <a:srgbClr val="002060"/>
                </a:solidFill>
              </a:rPr>
              <a:t>Продолжи мысль», </a:t>
            </a:r>
            <a:endParaRPr lang="ru-RU" sz="4400" b="1" dirty="0" smtClean="0">
              <a:solidFill>
                <a:srgbClr val="002060"/>
              </a:solidFill>
            </a:endParaRPr>
          </a:p>
          <a:p>
            <a:r>
              <a:rPr lang="ru-RU" sz="4400" b="1" dirty="0" smtClean="0">
                <a:solidFill>
                  <a:srgbClr val="002060"/>
                </a:solidFill>
              </a:rPr>
              <a:t>«</a:t>
            </a:r>
            <a:r>
              <a:rPr lang="ru-RU" sz="4400" b="1" dirty="0">
                <a:solidFill>
                  <a:srgbClr val="002060"/>
                </a:solidFill>
              </a:rPr>
              <a:t>Своя коммуникативная задача», </a:t>
            </a:r>
            <a:endParaRPr lang="ru-RU" sz="4400" b="1" dirty="0" smtClean="0">
              <a:solidFill>
                <a:srgbClr val="002060"/>
              </a:solidFill>
            </a:endParaRPr>
          </a:p>
          <a:p>
            <a:r>
              <a:rPr lang="ru-RU" sz="4400" b="1" dirty="0" smtClean="0">
                <a:solidFill>
                  <a:srgbClr val="002060"/>
                </a:solidFill>
              </a:rPr>
              <a:t>«</a:t>
            </a:r>
            <a:r>
              <a:rPr lang="ru-RU" sz="4400" b="1" dirty="0">
                <a:solidFill>
                  <a:srgbClr val="002060"/>
                </a:solidFill>
              </a:rPr>
              <a:t>Новый контекст». </a:t>
            </a:r>
          </a:p>
        </p:txBody>
      </p:sp>
    </p:spTree>
    <p:extLst>
      <p:ext uri="{BB962C8B-B14F-4D97-AF65-F5344CB8AC3E}">
        <p14:creationId xmlns:p14="http://schemas.microsoft.com/office/powerpoint/2010/main" xmlns="" val="1518542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43015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Подготовительный этап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91737" y="1538868"/>
            <a:ext cx="10485863" cy="425233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rgbClr val="FF0000"/>
                </a:solidFill>
              </a:rPr>
              <a:t>За 16 часов </a:t>
            </a:r>
            <a:r>
              <a:rPr lang="ru-RU" b="1" dirty="0">
                <a:solidFill>
                  <a:srgbClr val="002060"/>
                </a:solidFill>
              </a:rPr>
              <a:t>до начала испытания участникам вывешивается информация, необходимая для прохождения испытания</a:t>
            </a:r>
            <a:r>
              <a:rPr lang="ru-RU" b="1" dirty="0" smtClean="0">
                <a:solidFill>
                  <a:srgbClr val="002060"/>
                </a:solidFill>
              </a:rPr>
              <a:t>:</a:t>
            </a:r>
          </a:p>
          <a:p>
            <a:endParaRPr lang="ru-RU" dirty="0" smtClean="0"/>
          </a:p>
          <a:p>
            <a:r>
              <a:rPr lang="ru-RU" sz="3600" dirty="0" smtClean="0">
                <a:solidFill>
                  <a:srgbClr val="002060"/>
                </a:solidFill>
              </a:rPr>
              <a:t>Перечень </a:t>
            </a:r>
            <a:r>
              <a:rPr lang="ru-RU" sz="3600" dirty="0">
                <a:solidFill>
                  <a:srgbClr val="002060"/>
                </a:solidFill>
              </a:rPr>
              <a:t>возможных стартовых тем.</a:t>
            </a:r>
          </a:p>
          <a:p>
            <a:r>
              <a:rPr lang="ru-RU" sz="3600" dirty="0">
                <a:solidFill>
                  <a:srgbClr val="002060"/>
                </a:solidFill>
              </a:rPr>
              <a:t>Список пословиц и поговорок</a:t>
            </a:r>
          </a:p>
          <a:p>
            <a:r>
              <a:rPr lang="ru-RU" sz="3600" dirty="0">
                <a:solidFill>
                  <a:srgbClr val="002060"/>
                </a:solidFill>
              </a:rPr>
              <a:t>Перечень коммуникативных задач.</a:t>
            </a:r>
          </a:p>
          <a:p>
            <a:r>
              <a:rPr lang="ru-RU" sz="3600" dirty="0">
                <a:solidFill>
                  <a:srgbClr val="002060"/>
                </a:solidFill>
              </a:rPr>
              <a:t>Визуальные контексты.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43465160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186</TotalTime>
  <Words>920</Words>
  <Application>Microsoft Office PowerPoint</Application>
  <PresentationFormat>Произвольный</PresentationFormat>
  <Paragraphs>114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Капля</vt:lpstr>
      <vt:lpstr>Слайд 1</vt:lpstr>
      <vt:lpstr>Слайд 2</vt:lpstr>
      <vt:lpstr>Общие положения </vt:lpstr>
      <vt:lpstr>Слайд 4</vt:lpstr>
      <vt:lpstr>Регламент  </vt:lpstr>
      <vt:lpstr>Первый тур «Подготовленное выступление с опорой на жизненную историю» </vt:lpstr>
      <vt:lpstr>Этап публичного выступления </vt:lpstr>
      <vt:lpstr>Второй тур «Блиц-импровизация» </vt:lpstr>
      <vt:lpstr>Подготовительный этап</vt:lpstr>
      <vt:lpstr>Первый раунд «Закончи мысль»</vt:lpstr>
      <vt:lpstr>Слайд 11</vt:lpstr>
      <vt:lpstr>Практическая часть</vt:lpstr>
      <vt:lpstr>Первый раунд «Закончи мысль»</vt:lpstr>
      <vt:lpstr>Процедура.</vt:lpstr>
      <vt:lpstr>Важно!</vt:lpstr>
      <vt:lpstr>Критерии оценивания</vt:lpstr>
      <vt:lpstr>Кому нужна школа без границ? </vt:lpstr>
      <vt:lpstr>Путешествие неограниченное путевкой. </vt:lpstr>
      <vt:lpstr>Второй раунд «Новый контекст»</vt:lpstr>
      <vt:lpstr>Процедура</vt:lpstr>
      <vt:lpstr>критерии</vt:lpstr>
      <vt:lpstr>Практическая часть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Рефлексия</vt:lpstr>
      <vt:lpstr>Тренинг </vt:lpstr>
      <vt:lpstr>Уверенное начало</vt:lpstr>
      <vt:lpstr>Упражнение № 2 Коммуникативная игра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Svetlana</dc:creator>
  <cp:lastModifiedBy>admin</cp:lastModifiedBy>
  <cp:revision>22</cp:revision>
  <dcterms:created xsi:type="dcterms:W3CDTF">2016-10-25T14:45:09Z</dcterms:created>
  <dcterms:modified xsi:type="dcterms:W3CDTF">2021-01-31T07:19:19Z</dcterms:modified>
</cp:coreProperties>
</file>