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0" r:id="rId3"/>
    <p:sldId id="265" r:id="rId4"/>
    <p:sldId id="273" r:id="rId5"/>
    <p:sldId id="272" r:id="rId6"/>
    <p:sldId id="270" r:id="rId7"/>
    <p:sldId id="274" r:id="rId8"/>
    <p:sldId id="268" r:id="rId9"/>
    <p:sldId id="290" r:id="rId10"/>
    <p:sldId id="269" r:id="rId11"/>
    <p:sldId id="271" r:id="rId12"/>
    <p:sldId id="264" r:id="rId13"/>
    <p:sldId id="262" r:id="rId14"/>
    <p:sldId id="257" r:id="rId15"/>
    <p:sldId id="283" r:id="rId16"/>
    <p:sldId id="277" r:id="rId17"/>
    <p:sldId id="284" r:id="rId18"/>
    <p:sldId id="286" r:id="rId19"/>
    <p:sldId id="287" r:id="rId20"/>
    <p:sldId id="285" r:id="rId21"/>
    <p:sldId id="288" r:id="rId22"/>
    <p:sldId id="289" r:id="rId23"/>
    <p:sldId id="282" r:id="rId24"/>
    <p:sldId id="261" r:id="rId25"/>
    <p:sldId id="280" r:id="rId26"/>
    <p:sldId id="263" r:id="rId27"/>
    <p:sldId id="276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  <c:numFmt formatCode="General" sourceLinked="0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</c:v>
                </c:pt>
                <c:pt idx="1">
                  <c:v>43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43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axId val="123393152"/>
        <c:axId val="123394688"/>
      </c:barChart>
      <c:catAx>
        <c:axId val="123393152"/>
        <c:scaling>
          <c:orientation val="minMax"/>
        </c:scaling>
        <c:axPos val="b"/>
        <c:tickLblPos val="nextTo"/>
        <c:crossAx val="123394688"/>
        <c:crosses val="autoZero"/>
        <c:auto val="1"/>
        <c:lblAlgn val="ctr"/>
        <c:lblOffset val="100"/>
      </c:catAx>
      <c:valAx>
        <c:axId val="123394688"/>
        <c:scaling>
          <c:orientation val="minMax"/>
        </c:scaling>
        <c:axPos val="l"/>
        <c:majorGridlines/>
        <c:numFmt formatCode="General" sourceLinked="1"/>
        <c:tickLblPos val="nextTo"/>
        <c:crossAx val="1233931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1C341-023F-44F6-B764-DFC20339865B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</dgm:pt>
    <dgm:pt modelId="{0947AF54-C97D-4CBF-B808-F99978DC36D2}">
      <dgm:prSet custT="1"/>
      <dgm:spPr/>
      <dgm:t>
        <a:bodyPr/>
        <a:lstStyle/>
        <a:p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Создание </a:t>
          </a:r>
          <a:r>
            <a:rPr lang="ru-RU" sz="2400" b="0" i="1" dirty="0" err="1" smtClean="0">
              <a:latin typeface="Times New Roman" pitchFamily="18" charset="0"/>
              <a:cs typeface="Times New Roman" pitchFamily="18" charset="0"/>
            </a:rPr>
            <a:t>аккаунта</a:t>
          </a:r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1" dirty="0" err="1" smtClean="0">
              <a:latin typeface="Times New Roman" pitchFamily="18" charset="0"/>
              <a:cs typeface="Times New Roman" pitchFamily="18" charset="0"/>
            </a:rPr>
            <a:t>Google</a:t>
          </a:r>
          <a:endParaRPr lang="ru-RU" sz="2400" b="0" i="1" dirty="0">
            <a:latin typeface="Times New Roman" pitchFamily="18" charset="0"/>
            <a:cs typeface="Times New Roman" pitchFamily="18" charset="0"/>
          </a:endParaRPr>
        </a:p>
      </dgm:t>
    </dgm:pt>
    <dgm:pt modelId="{DC9B4D54-F5E4-4240-931B-8BFB44D67E7A}" type="parTrans" cxnId="{2E88B56F-6064-4EB0-8263-153206755F90}">
      <dgm:prSet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D7477C8-A424-4931-BED2-15ADAEB03D1D}" type="sibTrans" cxnId="{2E88B56F-6064-4EB0-8263-153206755F90}">
      <dgm:prSet custT="1"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87ECFCB-2B34-4BB2-A930-7C7B5E1D485A}">
      <dgm:prSet custT="1"/>
      <dgm:spPr/>
      <dgm:t>
        <a:bodyPr/>
        <a:lstStyle/>
        <a:p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Заполнение входной анкеты</a:t>
          </a:r>
        </a:p>
      </dgm:t>
    </dgm:pt>
    <dgm:pt modelId="{A9AD2CED-6D14-43A8-86E9-AB25F61AC088}" type="parTrans" cxnId="{E644A6FA-6804-4867-8B64-752614653C59}">
      <dgm:prSet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A4262E5-F829-4AC4-BA45-C8430E4DA1FA}" type="sibTrans" cxnId="{E644A6FA-6804-4867-8B64-752614653C59}">
      <dgm:prSet custT="1"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00E94F9-EA27-4D33-852D-88C2F22FB463}">
      <dgm:prSet custT="1"/>
      <dgm:spPr/>
      <dgm:t>
        <a:bodyPr/>
        <a:lstStyle/>
        <a:p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Создание читательской карточки</a:t>
          </a:r>
        </a:p>
      </dgm:t>
    </dgm:pt>
    <dgm:pt modelId="{C2BD3127-0AD5-4344-A256-CE6CE75D7532}" type="parTrans" cxnId="{11DEFE3C-FEF5-45A8-AD66-DF656C4F1ED7}">
      <dgm:prSet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7BCD75-C143-4797-B3B0-EBE55B494F88}" type="sibTrans" cxnId="{11DEFE3C-FEF5-45A8-AD66-DF656C4F1ED7}">
      <dgm:prSet custT="1"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3E6170-CF63-4474-9C5A-9F2B669D7703}">
      <dgm:prSet custT="1"/>
      <dgm:spPr/>
      <dgm:t>
        <a:bodyPr/>
        <a:lstStyle/>
        <a:p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Создание комментариев к отзывам</a:t>
          </a:r>
        </a:p>
      </dgm:t>
    </dgm:pt>
    <dgm:pt modelId="{AADC5983-50FE-4AAB-A7AD-6F7D77C20008}" type="parTrans" cxnId="{7CF8E968-E663-4673-B3E6-584EFFFD5FD6}">
      <dgm:prSet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6BCAD44-65C8-46F5-B076-3129B95D3073}" type="sibTrans" cxnId="{7CF8E968-E663-4673-B3E6-584EFFFD5FD6}">
      <dgm:prSet custT="1"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35BC57-E1A8-4C99-8308-6FCC3F1C3D76}">
      <dgm:prSet custT="1"/>
      <dgm:spPr/>
      <dgm:t>
        <a:bodyPr/>
        <a:lstStyle/>
        <a:p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Создание интерактивного продукта</a:t>
          </a:r>
          <a:endParaRPr lang="ru-RU" sz="2400" b="0" i="1" dirty="0">
            <a:latin typeface="Times New Roman" pitchFamily="18" charset="0"/>
            <a:cs typeface="Times New Roman" pitchFamily="18" charset="0"/>
          </a:endParaRPr>
        </a:p>
      </dgm:t>
    </dgm:pt>
    <dgm:pt modelId="{F3387162-E184-4766-88F0-1047374878DA}" type="parTrans" cxnId="{85E7E6F6-4FAA-43B6-96DD-526EA4E77599}">
      <dgm:prSet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08DC00-2088-4D08-AD78-8A3FE1293130}" type="sibTrans" cxnId="{85E7E6F6-4FAA-43B6-96DD-526EA4E77599}">
      <dgm:prSet custT="1"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D286438-BD89-400C-A06C-9B4D1B98CAD4}">
      <dgm:prSet custT="1"/>
      <dgm:spPr/>
      <dgm:t>
        <a:bodyPr/>
        <a:lstStyle/>
        <a:p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Участие в дискуссионном форуме</a:t>
          </a:r>
        </a:p>
      </dgm:t>
    </dgm:pt>
    <dgm:pt modelId="{E4493C2E-8D03-4B49-A230-69700CF27DB3}" type="parTrans" cxnId="{9B7D0AA8-C386-4BB9-9274-011DFAECA41A}">
      <dgm:prSet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66D8CAC-98FD-475F-A441-57B175D8320F}" type="sibTrans" cxnId="{9B7D0AA8-C386-4BB9-9274-011DFAECA41A}">
      <dgm:prSet custT="1"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2557DC6-5CAF-4CD6-9C99-81FFDAFEC779}">
      <dgm:prSet custT="1"/>
      <dgm:spPr/>
      <dgm:t>
        <a:bodyPr/>
        <a:lstStyle/>
        <a:p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Итоговая рефлексия</a:t>
          </a:r>
          <a:endParaRPr lang="ru-RU" sz="2400" b="0" i="1" dirty="0">
            <a:latin typeface="Times New Roman" pitchFamily="18" charset="0"/>
            <a:cs typeface="Times New Roman" pitchFamily="18" charset="0"/>
          </a:endParaRPr>
        </a:p>
      </dgm:t>
    </dgm:pt>
    <dgm:pt modelId="{FE9E5055-D095-44C8-909E-4E4906A6FEE6}" type="parTrans" cxnId="{DA5C28A3-824F-43FB-AF4D-0F9771B41B0C}">
      <dgm:prSet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DE49B42-1A72-4802-AC49-3A041573AF84}" type="sibTrans" cxnId="{DA5C28A3-824F-43FB-AF4D-0F9771B41B0C}">
      <dgm:prSet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A2CC4D7-384F-4320-87BA-1A626F4C032B}">
      <dgm:prSet custT="1"/>
      <dgm:spPr/>
      <dgm:t>
        <a:bodyPr/>
        <a:lstStyle/>
        <a:p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Написание отзыва о книге</a:t>
          </a:r>
        </a:p>
      </dgm:t>
    </dgm:pt>
    <dgm:pt modelId="{E5E055A4-F4FC-411E-8F4B-6F393CBFAFD0}" type="parTrans" cxnId="{C8993523-78B2-4872-8F7C-805C2B87AF2E}">
      <dgm:prSet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425E30-6B6D-4862-A5D5-B21C76542C58}" type="sibTrans" cxnId="{C8993523-78B2-4872-8F7C-805C2B87AF2E}">
      <dgm:prSet custT="1"/>
      <dgm:spPr/>
      <dgm:t>
        <a:bodyPr/>
        <a:lstStyle/>
        <a:p>
          <a:endParaRPr lang="ru-RU" sz="2400" b="0" i="1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887A6B-C362-4D25-A03F-E2A8A1B89346}" type="pres">
      <dgm:prSet presAssocID="{6791C341-023F-44F6-B764-DFC20339865B}" presName="diagram" presStyleCnt="0">
        <dgm:presLayoutVars>
          <dgm:dir/>
          <dgm:resizeHandles val="exact"/>
        </dgm:presLayoutVars>
      </dgm:prSet>
      <dgm:spPr/>
    </dgm:pt>
    <dgm:pt modelId="{8F3F6870-2A9F-4E2B-B30D-FC6595755295}" type="pres">
      <dgm:prSet presAssocID="{0947AF54-C97D-4CBF-B808-F99978DC36D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B915C-E6EF-41C3-8006-6D83E00E3550}" type="pres">
      <dgm:prSet presAssocID="{8D7477C8-A424-4931-BED2-15ADAEB03D1D}" presName="sibTrans" presStyleLbl="sibTrans2D1" presStyleIdx="0" presStyleCnt="7"/>
      <dgm:spPr/>
      <dgm:t>
        <a:bodyPr/>
        <a:lstStyle/>
        <a:p>
          <a:endParaRPr lang="ru-RU"/>
        </a:p>
      </dgm:t>
    </dgm:pt>
    <dgm:pt modelId="{DA2924E2-8509-4331-AB7D-44CFCE423C91}" type="pres">
      <dgm:prSet presAssocID="{8D7477C8-A424-4931-BED2-15ADAEB03D1D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6A053FDF-26A4-4D59-9612-7D4FEA19DD59}" type="pres">
      <dgm:prSet presAssocID="{A87ECFCB-2B34-4BB2-A930-7C7B5E1D485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766B2-60C6-4DA9-B9AD-2AC1E4C03FE6}" type="pres">
      <dgm:prSet presAssocID="{AA4262E5-F829-4AC4-BA45-C8430E4DA1FA}" presName="sibTrans" presStyleLbl="sibTrans2D1" presStyleIdx="1" presStyleCnt="7"/>
      <dgm:spPr/>
      <dgm:t>
        <a:bodyPr/>
        <a:lstStyle/>
        <a:p>
          <a:endParaRPr lang="ru-RU"/>
        </a:p>
      </dgm:t>
    </dgm:pt>
    <dgm:pt modelId="{D722E55F-4521-4C11-89A5-0DB5EA6AFE4A}" type="pres">
      <dgm:prSet presAssocID="{AA4262E5-F829-4AC4-BA45-C8430E4DA1FA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C6EB1E86-359E-40AC-A83E-09B9AE3C04FE}" type="pres">
      <dgm:prSet presAssocID="{B00E94F9-EA27-4D33-852D-88C2F22FB46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A1E69-66D9-4F70-B950-07536CC314DC}" type="pres">
      <dgm:prSet presAssocID="{F27BCD75-C143-4797-B3B0-EBE55B494F8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CE42B32D-CBDD-459F-B848-6915F7398B38}" type="pres">
      <dgm:prSet presAssocID="{F27BCD75-C143-4797-B3B0-EBE55B494F88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F91DC0D1-C6DD-47EF-949A-100D9C5BDD20}" type="pres">
      <dgm:prSet presAssocID="{3A2CC4D7-384F-4320-87BA-1A626F4C032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EBAF1-9BCD-4611-8F2A-C565AA8AF0A1}" type="pres">
      <dgm:prSet presAssocID="{C1425E30-6B6D-4862-A5D5-B21C76542C58}" presName="sibTrans" presStyleLbl="sibTrans2D1" presStyleIdx="3" presStyleCnt="7"/>
      <dgm:spPr/>
      <dgm:t>
        <a:bodyPr/>
        <a:lstStyle/>
        <a:p>
          <a:endParaRPr lang="ru-RU"/>
        </a:p>
      </dgm:t>
    </dgm:pt>
    <dgm:pt modelId="{EF6AF916-6B1E-4C2B-98AF-C90DFB6CD88A}" type="pres">
      <dgm:prSet presAssocID="{C1425E30-6B6D-4862-A5D5-B21C76542C5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CC735E13-BA8D-4C57-9FF2-556947F8CE7E}" type="pres">
      <dgm:prSet presAssocID="{6B3E6170-CF63-4474-9C5A-9F2B669D770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08F14-794C-4F26-A076-E444FB5557FF}" type="pres">
      <dgm:prSet presAssocID="{76BCAD44-65C8-46F5-B076-3129B95D3073}" presName="sibTrans" presStyleLbl="sibTrans2D1" presStyleIdx="4" presStyleCnt="7"/>
      <dgm:spPr/>
      <dgm:t>
        <a:bodyPr/>
        <a:lstStyle/>
        <a:p>
          <a:endParaRPr lang="ru-RU"/>
        </a:p>
      </dgm:t>
    </dgm:pt>
    <dgm:pt modelId="{A0FC5005-AD2E-4669-9C09-41B2DFD1739F}" type="pres">
      <dgm:prSet presAssocID="{76BCAD44-65C8-46F5-B076-3129B95D307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74AFF9AB-A44A-41A2-A6F2-A882BA55C1EA}" type="pres">
      <dgm:prSet presAssocID="{A135BC57-E1A8-4C99-8308-6FCC3F1C3D76}" presName="node" presStyleLbl="node1" presStyleIdx="5" presStyleCnt="8" custScaleX="106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12FD3-0F1D-44E9-BA02-A4390C2259C0}" type="pres">
      <dgm:prSet presAssocID="{4908DC00-2088-4D08-AD78-8A3FE1293130}" presName="sibTrans" presStyleLbl="sibTrans2D1" presStyleIdx="5" presStyleCnt="7"/>
      <dgm:spPr/>
      <dgm:t>
        <a:bodyPr/>
        <a:lstStyle/>
        <a:p>
          <a:endParaRPr lang="ru-RU"/>
        </a:p>
      </dgm:t>
    </dgm:pt>
    <dgm:pt modelId="{892D5927-BC68-4F2F-8153-7DC115070C88}" type="pres">
      <dgm:prSet presAssocID="{4908DC00-2088-4D08-AD78-8A3FE1293130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1D808165-0CE4-407B-8BFB-24C0E9276CB7}" type="pres">
      <dgm:prSet presAssocID="{7D286438-BD89-400C-A06C-9B4D1B98CAD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99D4F-4FF3-47E8-8B2F-5CD438DAB630}" type="pres">
      <dgm:prSet presAssocID="{E66D8CAC-98FD-475F-A441-57B175D8320F}" presName="sibTrans" presStyleLbl="sibTrans2D1" presStyleIdx="6" presStyleCnt="7"/>
      <dgm:spPr/>
      <dgm:t>
        <a:bodyPr/>
        <a:lstStyle/>
        <a:p>
          <a:endParaRPr lang="ru-RU"/>
        </a:p>
      </dgm:t>
    </dgm:pt>
    <dgm:pt modelId="{D9B327C8-0CDB-4328-8DB2-D08F95BE525B}" type="pres">
      <dgm:prSet presAssocID="{E66D8CAC-98FD-475F-A441-57B175D8320F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B94F1CA9-7846-4DAD-B3CA-D19297D954DC}" type="pres">
      <dgm:prSet presAssocID="{42557DC6-5CAF-4CD6-9C99-81FFDAFEC77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0B044A-7AE9-458E-8DE8-AF7E8267B864}" type="presOf" srcId="{F27BCD75-C143-4797-B3B0-EBE55B494F88}" destId="{AD1A1E69-66D9-4F70-B950-07536CC314DC}" srcOrd="0" destOrd="0" presId="urn:microsoft.com/office/officeart/2005/8/layout/process5"/>
    <dgm:cxn modelId="{4FD13DD1-534A-4042-A77D-4028B484CC59}" type="presOf" srcId="{7D286438-BD89-400C-A06C-9B4D1B98CAD4}" destId="{1D808165-0CE4-407B-8BFB-24C0E9276CB7}" srcOrd="0" destOrd="0" presId="urn:microsoft.com/office/officeart/2005/8/layout/process5"/>
    <dgm:cxn modelId="{85E7E6F6-4FAA-43B6-96DD-526EA4E77599}" srcId="{6791C341-023F-44F6-B764-DFC20339865B}" destId="{A135BC57-E1A8-4C99-8308-6FCC3F1C3D76}" srcOrd="5" destOrd="0" parTransId="{F3387162-E184-4766-88F0-1047374878DA}" sibTransId="{4908DC00-2088-4D08-AD78-8A3FE1293130}"/>
    <dgm:cxn modelId="{12ED4425-5876-4E22-B289-997D45B7DB12}" type="presOf" srcId="{6791C341-023F-44F6-B764-DFC20339865B}" destId="{AB887A6B-C362-4D25-A03F-E2A8A1B89346}" srcOrd="0" destOrd="0" presId="urn:microsoft.com/office/officeart/2005/8/layout/process5"/>
    <dgm:cxn modelId="{7121F12C-18AC-4FE0-B17E-6CA73EC2E673}" type="presOf" srcId="{C1425E30-6B6D-4862-A5D5-B21C76542C58}" destId="{EF6AF916-6B1E-4C2B-98AF-C90DFB6CD88A}" srcOrd="1" destOrd="0" presId="urn:microsoft.com/office/officeart/2005/8/layout/process5"/>
    <dgm:cxn modelId="{89D3052C-291B-46BE-AF8D-E4BBD7840BC1}" type="presOf" srcId="{C1425E30-6B6D-4862-A5D5-B21C76542C58}" destId="{ADFEBAF1-9BCD-4611-8F2A-C565AA8AF0A1}" srcOrd="0" destOrd="0" presId="urn:microsoft.com/office/officeart/2005/8/layout/process5"/>
    <dgm:cxn modelId="{17AE9342-A9EB-45CC-B755-33493F9088E4}" type="presOf" srcId="{A87ECFCB-2B34-4BB2-A930-7C7B5E1D485A}" destId="{6A053FDF-26A4-4D59-9612-7D4FEA19DD59}" srcOrd="0" destOrd="0" presId="urn:microsoft.com/office/officeart/2005/8/layout/process5"/>
    <dgm:cxn modelId="{11DEFE3C-FEF5-45A8-AD66-DF656C4F1ED7}" srcId="{6791C341-023F-44F6-B764-DFC20339865B}" destId="{B00E94F9-EA27-4D33-852D-88C2F22FB463}" srcOrd="2" destOrd="0" parTransId="{C2BD3127-0AD5-4344-A256-CE6CE75D7532}" sibTransId="{F27BCD75-C143-4797-B3B0-EBE55B494F88}"/>
    <dgm:cxn modelId="{36521E48-E7B9-4545-BC03-0C98B1E2064F}" type="presOf" srcId="{4908DC00-2088-4D08-AD78-8A3FE1293130}" destId="{892D5927-BC68-4F2F-8153-7DC115070C88}" srcOrd="1" destOrd="0" presId="urn:microsoft.com/office/officeart/2005/8/layout/process5"/>
    <dgm:cxn modelId="{DA5C28A3-824F-43FB-AF4D-0F9771B41B0C}" srcId="{6791C341-023F-44F6-B764-DFC20339865B}" destId="{42557DC6-5CAF-4CD6-9C99-81FFDAFEC779}" srcOrd="7" destOrd="0" parTransId="{FE9E5055-D095-44C8-909E-4E4906A6FEE6}" sibTransId="{FDE49B42-1A72-4802-AC49-3A041573AF84}"/>
    <dgm:cxn modelId="{AC5A24EB-57A4-4495-94EE-8BBCE4A5F92B}" type="presOf" srcId="{E66D8CAC-98FD-475F-A441-57B175D8320F}" destId="{EF999D4F-4FF3-47E8-8B2F-5CD438DAB630}" srcOrd="0" destOrd="0" presId="urn:microsoft.com/office/officeart/2005/8/layout/process5"/>
    <dgm:cxn modelId="{B2774ED6-811D-4271-B79B-3C1F4070879F}" type="presOf" srcId="{0947AF54-C97D-4CBF-B808-F99978DC36D2}" destId="{8F3F6870-2A9F-4E2B-B30D-FC6595755295}" srcOrd="0" destOrd="0" presId="urn:microsoft.com/office/officeart/2005/8/layout/process5"/>
    <dgm:cxn modelId="{6D8927A3-8057-4832-94D3-3DD01C0A214C}" type="presOf" srcId="{AA4262E5-F829-4AC4-BA45-C8430E4DA1FA}" destId="{4EE766B2-60C6-4DA9-B9AD-2AC1E4C03FE6}" srcOrd="0" destOrd="0" presId="urn:microsoft.com/office/officeart/2005/8/layout/process5"/>
    <dgm:cxn modelId="{C8993523-78B2-4872-8F7C-805C2B87AF2E}" srcId="{6791C341-023F-44F6-B764-DFC20339865B}" destId="{3A2CC4D7-384F-4320-87BA-1A626F4C032B}" srcOrd="3" destOrd="0" parTransId="{E5E055A4-F4FC-411E-8F4B-6F393CBFAFD0}" sibTransId="{C1425E30-6B6D-4862-A5D5-B21C76542C58}"/>
    <dgm:cxn modelId="{3699E25C-9810-4DA0-B197-3840BAAC2B91}" type="presOf" srcId="{3A2CC4D7-384F-4320-87BA-1A626F4C032B}" destId="{F91DC0D1-C6DD-47EF-949A-100D9C5BDD20}" srcOrd="0" destOrd="0" presId="urn:microsoft.com/office/officeart/2005/8/layout/process5"/>
    <dgm:cxn modelId="{9836FE0B-2F4D-4487-93B0-C16500DB7C4E}" type="presOf" srcId="{4908DC00-2088-4D08-AD78-8A3FE1293130}" destId="{49512FD3-0F1D-44E9-BA02-A4390C2259C0}" srcOrd="0" destOrd="0" presId="urn:microsoft.com/office/officeart/2005/8/layout/process5"/>
    <dgm:cxn modelId="{2E88B56F-6064-4EB0-8263-153206755F90}" srcId="{6791C341-023F-44F6-B764-DFC20339865B}" destId="{0947AF54-C97D-4CBF-B808-F99978DC36D2}" srcOrd="0" destOrd="0" parTransId="{DC9B4D54-F5E4-4240-931B-8BFB44D67E7A}" sibTransId="{8D7477C8-A424-4931-BED2-15ADAEB03D1D}"/>
    <dgm:cxn modelId="{8115B3B0-120C-4A56-B976-4BB6D1726DC2}" type="presOf" srcId="{F27BCD75-C143-4797-B3B0-EBE55B494F88}" destId="{CE42B32D-CBDD-459F-B848-6915F7398B38}" srcOrd="1" destOrd="0" presId="urn:microsoft.com/office/officeart/2005/8/layout/process5"/>
    <dgm:cxn modelId="{22B8C8F6-6F51-4BEA-90F3-DE08AE7C17B5}" type="presOf" srcId="{B00E94F9-EA27-4D33-852D-88C2F22FB463}" destId="{C6EB1E86-359E-40AC-A83E-09B9AE3C04FE}" srcOrd="0" destOrd="0" presId="urn:microsoft.com/office/officeart/2005/8/layout/process5"/>
    <dgm:cxn modelId="{3ECD515C-3EB1-4ECC-8CCD-1A7B67C3BDD6}" type="presOf" srcId="{8D7477C8-A424-4931-BED2-15ADAEB03D1D}" destId="{5A9B915C-E6EF-41C3-8006-6D83E00E3550}" srcOrd="0" destOrd="0" presId="urn:microsoft.com/office/officeart/2005/8/layout/process5"/>
    <dgm:cxn modelId="{9B7D0AA8-C386-4BB9-9274-011DFAECA41A}" srcId="{6791C341-023F-44F6-B764-DFC20339865B}" destId="{7D286438-BD89-400C-A06C-9B4D1B98CAD4}" srcOrd="6" destOrd="0" parTransId="{E4493C2E-8D03-4B49-A230-69700CF27DB3}" sibTransId="{E66D8CAC-98FD-475F-A441-57B175D8320F}"/>
    <dgm:cxn modelId="{D68569CA-30ED-4F58-A603-79AEC2B367EA}" type="presOf" srcId="{76BCAD44-65C8-46F5-B076-3129B95D3073}" destId="{A0FC5005-AD2E-4669-9C09-41B2DFD1739F}" srcOrd="1" destOrd="0" presId="urn:microsoft.com/office/officeart/2005/8/layout/process5"/>
    <dgm:cxn modelId="{7CF8E968-E663-4673-B3E6-584EFFFD5FD6}" srcId="{6791C341-023F-44F6-B764-DFC20339865B}" destId="{6B3E6170-CF63-4474-9C5A-9F2B669D7703}" srcOrd="4" destOrd="0" parTransId="{AADC5983-50FE-4AAB-A7AD-6F7D77C20008}" sibTransId="{76BCAD44-65C8-46F5-B076-3129B95D3073}"/>
    <dgm:cxn modelId="{F09722B3-3081-4BF1-9EA1-7AC26BF6CCA6}" type="presOf" srcId="{8D7477C8-A424-4931-BED2-15ADAEB03D1D}" destId="{DA2924E2-8509-4331-AB7D-44CFCE423C91}" srcOrd="1" destOrd="0" presId="urn:microsoft.com/office/officeart/2005/8/layout/process5"/>
    <dgm:cxn modelId="{20C1B4FC-EE65-4096-8A66-1C5BF0F02403}" type="presOf" srcId="{76BCAD44-65C8-46F5-B076-3129B95D3073}" destId="{F8A08F14-794C-4F26-A076-E444FB5557FF}" srcOrd="0" destOrd="0" presId="urn:microsoft.com/office/officeart/2005/8/layout/process5"/>
    <dgm:cxn modelId="{7F084230-26F3-43AF-ACBA-D123B3867BA1}" type="presOf" srcId="{42557DC6-5CAF-4CD6-9C99-81FFDAFEC779}" destId="{B94F1CA9-7846-4DAD-B3CA-D19297D954DC}" srcOrd="0" destOrd="0" presId="urn:microsoft.com/office/officeart/2005/8/layout/process5"/>
    <dgm:cxn modelId="{3E7CD3E5-9B83-4466-A271-7532B2D030EA}" type="presOf" srcId="{A135BC57-E1A8-4C99-8308-6FCC3F1C3D76}" destId="{74AFF9AB-A44A-41A2-A6F2-A882BA55C1EA}" srcOrd="0" destOrd="0" presId="urn:microsoft.com/office/officeart/2005/8/layout/process5"/>
    <dgm:cxn modelId="{021F2EE9-0C1F-420E-A7CB-EC08547E04F2}" type="presOf" srcId="{6B3E6170-CF63-4474-9C5A-9F2B669D7703}" destId="{CC735E13-BA8D-4C57-9FF2-556947F8CE7E}" srcOrd="0" destOrd="0" presId="urn:microsoft.com/office/officeart/2005/8/layout/process5"/>
    <dgm:cxn modelId="{8F036382-8B70-40AE-AF2E-0F678F9CB0EF}" type="presOf" srcId="{AA4262E5-F829-4AC4-BA45-C8430E4DA1FA}" destId="{D722E55F-4521-4C11-89A5-0DB5EA6AFE4A}" srcOrd="1" destOrd="0" presId="urn:microsoft.com/office/officeart/2005/8/layout/process5"/>
    <dgm:cxn modelId="{E644A6FA-6804-4867-8B64-752614653C59}" srcId="{6791C341-023F-44F6-B764-DFC20339865B}" destId="{A87ECFCB-2B34-4BB2-A930-7C7B5E1D485A}" srcOrd="1" destOrd="0" parTransId="{A9AD2CED-6D14-43A8-86E9-AB25F61AC088}" sibTransId="{AA4262E5-F829-4AC4-BA45-C8430E4DA1FA}"/>
    <dgm:cxn modelId="{82CF3345-21AA-4580-AAFC-5A8E062E4EF8}" type="presOf" srcId="{E66D8CAC-98FD-475F-A441-57B175D8320F}" destId="{D9B327C8-0CDB-4328-8DB2-D08F95BE525B}" srcOrd="1" destOrd="0" presId="urn:microsoft.com/office/officeart/2005/8/layout/process5"/>
    <dgm:cxn modelId="{6993BD46-E266-47C7-BEA9-B01BFD05975D}" type="presParOf" srcId="{AB887A6B-C362-4D25-A03F-E2A8A1B89346}" destId="{8F3F6870-2A9F-4E2B-B30D-FC6595755295}" srcOrd="0" destOrd="0" presId="urn:microsoft.com/office/officeart/2005/8/layout/process5"/>
    <dgm:cxn modelId="{F592DDB0-AEE8-4AD5-AB13-15BAA9EE5B54}" type="presParOf" srcId="{AB887A6B-C362-4D25-A03F-E2A8A1B89346}" destId="{5A9B915C-E6EF-41C3-8006-6D83E00E3550}" srcOrd="1" destOrd="0" presId="urn:microsoft.com/office/officeart/2005/8/layout/process5"/>
    <dgm:cxn modelId="{23B2777C-3ACF-42D9-9D0F-73DDE81FF48B}" type="presParOf" srcId="{5A9B915C-E6EF-41C3-8006-6D83E00E3550}" destId="{DA2924E2-8509-4331-AB7D-44CFCE423C91}" srcOrd="0" destOrd="0" presId="urn:microsoft.com/office/officeart/2005/8/layout/process5"/>
    <dgm:cxn modelId="{C2528EF1-7CA0-4FDE-808B-FDB2CE563EFC}" type="presParOf" srcId="{AB887A6B-C362-4D25-A03F-E2A8A1B89346}" destId="{6A053FDF-26A4-4D59-9612-7D4FEA19DD59}" srcOrd="2" destOrd="0" presId="urn:microsoft.com/office/officeart/2005/8/layout/process5"/>
    <dgm:cxn modelId="{D1039C3B-54C4-4CCC-AD9E-462F8EB56B6C}" type="presParOf" srcId="{AB887A6B-C362-4D25-A03F-E2A8A1B89346}" destId="{4EE766B2-60C6-4DA9-B9AD-2AC1E4C03FE6}" srcOrd="3" destOrd="0" presId="urn:microsoft.com/office/officeart/2005/8/layout/process5"/>
    <dgm:cxn modelId="{7F0DCE01-E264-4269-A993-D79A078C90AD}" type="presParOf" srcId="{4EE766B2-60C6-4DA9-B9AD-2AC1E4C03FE6}" destId="{D722E55F-4521-4C11-89A5-0DB5EA6AFE4A}" srcOrd="0" destOrd="0" presId="urn:microsoft.com/office/officeart/2005/8/layout/process5"/>
    <dgm:cxn modelId="{EA4C34E9-30BE-4133-ADCE-2BAB1A0D2026}" type="presParOf" srcId="{AB887A6B-C362-4D25-A03F-E2A8A1B89346}" destId="{C6EB1E86-359E-40AC-A83E-09B9AE3C04FE}" srcOrd="4" destOrd="0" presId="urn:microsoft.com/office/officeart/2005/8/layout/process5"/>
    <dgm:cxn modelId="{88AA4110-049A-4383-8E1D-0154441E544A}" type="presParOf" srcId="{AB887A6B-C362-4D25-A03F-E2A8A1B89346}" destId="{AD1A1E69-66D9-4F70-B950-07536CC314DC}" srcOrd="5" destOrd="0" presId="urn:microsoft.com/office/officeart/2005/8/layout/process5"/>
    <dgm:cxn modelId="{AAE38BD6-1E70-4338-817D-9A41F3095985}" type="presParOf" srcId="{AD1A1E69-66D9-4F70-B950-07536CC314DC}" destId="{CE42B32D-CBDD-459F-B848-6915F7398B38}" srcOrd="0" destOrd="0" presId="urn:microsoft.com/office/officeart/2005/8/layout/process5"/>
    <dgm:cxn modelId="{0A527E8F-2FE2-4829-B8D2-4976CDD598A2}" type="presParOf" srcId="{AB887A6B-C362-4D25-A03F-E2A8A1B89346}" destId="{F91DC0D1-C6DD-47EF-949A-100D9C5BDD20}" srcOrd="6" destOrd="0" presId="urn:microsoft.com/office/officeart/2005/8/layout/process5"/>
    <dgm:cxn modelId="{25C35977-86F9-4046-B1B8-7C586ACEB446}" type="presParOf" srcId="{AB887A6B-C362-4D25-A03F-E2A8A1B89346}" destId="{ADFEBAF1-9BCD-4611-8F2A-C565AA8AF0A1}" srcOrd="7" destOrd="0" presId="urn:microsoft.com/office/officeart/2005/8/layout/process5"/>
    <dgm:cxn modelId="{3D004F31-A55F-477F-9EE2-119D7870CC64}" type="presParOf" srcId="{ADFEBAF1-9BCD-4611-8F2A-C565AA8AF0A1}" destId="{EF6AF916-6B1E-4C2B-98AF-C90DFB6CD88A}" srcOrd="0" destOrd="0" presId="urn:microsoft.com/office/officeart/2005/8/layout/process5"/>
    <dgm:cxn modelId="{A78FB595-9A93-4988-8439-AF3E55CCB4DA}" type="presParOf" srcId="{AB887A6B-C362-4D25-A03F-E2A8A1B89346}" destId="{CC735E13-BA8D-4C57-9FF2-556947F8CE7E}" srcOrd="8" destOrd="0" presId="urn:microsoft.com/office/officeart/2005/8/layout/process5"/>
    <dgm:cxn modelId="{1868A383-6C07-4C4A-8C36-5AF21A09B94D}" type="presParOf" srcId="{AB887A6B-C362-4D25-A03F-E2A8A1B89346}" destId="{F8A08F14-794C-4F26-A076-E444FB5557FF}" srcOrd="9" destOrd="0" presId="urn:microsoft.com/office/officeart/2005/8/layout/process5"/>
    <dgm:cxn modelId="{AC3924A3-D9EF-45E9-8AF8-5912CDABF752}" type="presParOf" srcId="{F8A08F14-794C-4F26-A076-E444FB5557FF}" destId="{A0FC5005-AD2E-4669-9C09-41B2DFD1739F}" srcOrd="0" destOrd="0" presId="urn:microsoft.com/office/officeart/2005/8/layout/process5"/>
    <dgm:cxn modelId="{35D59F8B-D60B-465B-B401-C72890DDDB4E}" type="presParOf" srcId="{AB887A6B-C362-4D25-A03F-E2A8A1B89346}" destId="{74AFF9AB-A44A-41A2-A6F2-A882BA55C1EA}" srcOrd="10" destOrd="0" presId="urn:microsoft.com/office/officeart/2005/8/layout/process5"/>
    <dgm:cxn modelId="{E10F5A7E-5F3A-4331-A12B-0DEEDFB51C71}" type="presParOf" srcId="{AB887A6B-C362-4D25-A03F-E2A8A1B89346}" destId="{49512FD3-0F1D-44E9-BA02-A4390C2259C0}" srcOrd="11" destOrd="0" presId="urn:microsoft.com/office/officeart/2005/8/layout/process5"/>
    <dgm:cxn modelId="{AE241636-DD3C-4A84-9D31-0D5C8D57742E}" type="presParOf" srcId="{49512FD3-0F1D-44E9-BA02-A4390C2259C0}" destId="{892D5927-BC68-4F2F-8153-7DC115070C88}" srcOrd="0" destOrd="0" presId="urn:microsoft.com/office/officeart/2005/8/layout/process5"/>
    <dgm:cxn modelId="{76F4F3A3-5C96-4FE2-B9E3-1D8FBCBE932C}" type="presParOf" srcId="{AB887A6B-C362-4D25-A03F-E2A8A1B89346}" destId="{1D808165-0CE4-407B-8BFB-24C0E9276CB7}" srcOrd="12" destOrd="0" presId="urn:microsoft.com/office/officeart/2005/8/layout/process5"/>
    <dgm:cxn modelId="{EC72C4C5-E7E7-4983-B5AD-5B02C4543438}" type="presParOf" srcId="{AB887A6B-C362-4D25-A03F-E2A8A1B89346}" destId="{EF999D4F-4FF3-47E8-8B2F-5CD438DAB630}" srcOrd="13" destOrd="0" presId="urn:microsoft.com/office/officeart/2005/8/layout/process5"/>
    <dgm:cxn modelId="{377F6510-64A0-41A2-B025-7F789CABC850}" type="presParOf" srcId="{EF999D4F-4FF3-47E8-8B2F-5CD438DAB630}" destId="{D9B327C8-0CDB-4328-8DB2-D08F95BE525B}" srcOrd="0" destOrd="0" presId="urn:microsoft.com/office/officeart/2005/8/layout/process5"/>
    <dgm:cxn modelId="{94360EE6-88F7-48E4-B755-E53E174CE687}" type="presParOf" srcId="{AB887A6B-C362-4D25-A03F-E2A8A1B89346}" destId="{B94F1CA9-7846-4DAD-B3CA-D19297D954D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2B3EB-AB6E-432F-8F6C-D5AC9BF4575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194DE24-2012-4593-B36F-65E5CF568799}">
      <dgm:prSet phldrT="[Текст]" custT="1"/>
      <dgm:spPr>
        <a:gradFill flip="none" rotWithShape="1">
          <a:gsLst>
            <a:gs pos="0">
              <a:srgbClr val="97757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26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Интерактивный плакат</a:t>
          </a:r>
          <a:endParaRPr lang="ru-RU" sz="2600" i="1" dirty="0">
            <a:latin typeface="Times New Roman" pitchFamily="18" charset="0"/>
            <a:cs typeface="Times New Roman" pitchFamily="18" charset="0"/>
          </a:endParaRPr>
        </a:p>
      </dgm:t>
    </dgm:pt>
    <dgm:pt modelId="{1AAF8285-0EEB-4690-B5D3-C30A6A948B7A}" type="parTrans" cxnId="{EAFA532A-4A8B-4113-B9B1-2D0C208F0691}">
      <dgm:prSet/>
      <dgm:spPr/>
      <dgm:t>
        <a:bodyPr/>
        <a:lstStyle/>
        <a:p>
          <a:endParaRPr lang="ru-RU"/>
        </a:p>
      </dgm:t>
    </dgm:pt>
    <dgm:pt modelId="{4D652D1F-F586-4CB9-9CB9-A541F0428D4E}" type="sibTrans" cxnId="{EAFA532A-4A8B-4113-B9B1-2D0C208F0691}">
      <dgm:prSet/>
      <dgm:spPr/>
      <dgm:t>
        <a:bodyPr/>
        <a:lstStyle/>
        <a:p>
          <a:endParaRPr lang="ru-RU"/>
        </a:p>
      </dgm:t>
    </dgm:pt>
    <dgm:pt modelId="{6D3D9271-D348-459B-ADBE-9CD201C644E5}">
      <dgm:prSet custT="1"/>
      <dgm:spPr>
        <a:gradFill flip="none" rotWithShape="1">
          <a:gsLst>
            <a:gs pos="0">
              <a:srgbClr val="97757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26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Ментальные карты</a:t>
          </a:r>
        </a:p>
      </dgm:t>
    </dgm:pt>
    <dgm:pt modelId="{BCB11649-0EBC-47D1-923F-152F2A995688}" type="parTrans" cxnId="{728851AA-0F69-4041-ADCE-F606B9205098}">
      <dgm:prSet/>
      <dgm:spPr/>
      <dgm:t>
        <a:bodyPr/>
        <a:lstStyle/>
        <a:p>
          <a:endParaRPr lang="ru-RU"/>
        </a:p>
      </dgm:t>
    </dgm:pt>
    <dgm:pt modelId="{0FAF40D0-F4EB-4D52-82B3-212FF9ED4ED8}" type="sibTrans" cxnId="{728851AA-0F69-4041-ADCE-F606B9205098}">
      <dgm:prSet/>
      <dgm:spPr/>
      <dgm:t>
        <a:bodyPr/>
        <a:lstStyle/>
        <a:p>
          <a:endParaRPr lang="ru-RU"/>
        </a:p>
      </dgm:t>
    </dgm:pt>
    <dgm:pt modelId="{4D64D882-5B1E-4119-B6BB-F64A26E69EA9}">
      <dgm:prSet custT="1"/>
      <dgm:spPr>
        <a:gradFill flip="none" rotWithShape="1">
          <a:gsLst>
            <a:gs pos="0">
              <a:srgbClr val="97757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26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Лента времени</a:t>
          </a:r>
          <a:endParaRPr lang="ru-RU" sz="2600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598BAF-1894-4C09-9F52-568A31330ED0}" type="parTrans" cxnId="{9145BC82-E226-4461-A90C-1272A84736DF}">
      <dgm:prSet/>
      <dgm:spPr/>
      <dgm:t>
        <a:bodyPr/>
        <a:lstStyle/>
        <a:p>
          <a:endParaRPr lang="ru-RU"/>
        </a:p>
      </dgm:t>
    </dgm:pt>
    <dgm:pt modelId="{535C0B7C-9D07-4101-84B8-F58BFCF2C08A}" type="sibTrans" cxnId="{9145BC82-E226-4461-A90C-1272A84736DF}">
      <dgm:prSet/>
      <dgm:spPr/>
      <dgm:t>
        <a:bodyPr/>
        <a:lstStyle/>
        <a:p>
          <a:endParaRPr lang="ru-RU"/>
        </a:p>
      </dgm:t>
    </dgm:pt>
    <dgm:pt modelId="{E7D5559B-A836-4065-ACFC-3736C0D543C1}" type="pres">
      <dgm:prSet presAssocID="{9162B3EB-AB6E-432F-8F6C-D5AC9BF4575D}" presName="Name0" presStyleCnt="0">
        <dgm:presLayoutVars>
          <dgm:dir/>
          <dgm:resizeHandles val="exact"/>
        </dgm:presLayoutVars>
      </dgm:prSet>
      <dgm:spPr/>
    </dgm:pt>
    <dgm:pt modelId="{B0E59703-29B0-4DB2-AEDA-204BC6BC9F84}" type="pres">
      <dgm:prSet presAssocID="{9162B3EB-AB6E-432F-8F6C-D5AC9BF4575D}" presName="bkgdShp" presStyleLbl="alignAccFollowNode1" presStyleIdx="0" presStyleCnt="1" custScaleY="178276"/>
      <dgm:spPr/>
    </dgm:pt>
    <dgm:pt modelId="{2C08D9E0-4B59-4A70-86B5-1FDE1AF5C7E8}" type="pres">
      <dgm:prSet presAssocID="{9162B3EB-AB6E-432F-8F6C-D5AC9BF4575D}" presName="linComp" presStyleCnt="0"/>
      <dgm:spPr/>
    </dgm:pt>
    <dgm:pt modelId="{7BB9AB6B-6FA6-43EF-B990-557AC2C2C50F}" type="pres">
      <dgm:prSet presAssocID="{2194DE24-2012-4593-B36F-65E5CF568799}" presName="compNode" presStyleCnt="0"/>
      <dgm:spPr/>
    </dgm:pt>
    <dgm:pt modelId="{158FF575-D003-4DAA-9A6E-6ABAA090AF88}" type="pres">
      <dgm:prSet presAssocID="{2194DE24-2012-4593-B36F-65E5CF568799}" presName="node" presStyleLbl="node1" presStyleIdx="0" presStyleCnt="3" custScaleX="445980" custScaleY="47557" custLinFactNeighborX="-20773" custLinFactNeighborY="-15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14127-4AD1-47BB-92EA-328AD9845271}" type="pres">
      <dgm:prSet presAssocID="{2194DE24-2012-4593-B36F-65E5CF568799}" presName="invisiNode" presStyleLbl="node1" presStyleIdx="0" presStyleCnt="3"/>
      <dgm:spPr/>
    </dgm:pt>
    <dgm:pt modelId="{DB475635-CF91-4464-BB0D-B62BB738C537}" type="pres">
      <dgm:prSet presAssocID="{2194DE24-2012-4593-B36F-65E5CF568799}" presName="imagNode" presStyleLbl="fgImgPlace1" presStyleIdx="0" presStyleCnt="3"/>
      <dgm:spPr/>
    </dgm:pt>
    <dgm:pt modelId="{8FC24A8E-7601-4EC2-850A-09177F76A7FB}" type="pres">
      <dgm:prSet presAssocID="{4D652D1F-F586-4CB9-9CB9-A541F0428D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D24698-BF48-4E25-9F50-5E30216E6D9E}" type="pres">
      <dgm:prSet presAssocID="{6D3D9271-D348-459B-ADBE-9CD201C644E5}" presName="compNode" presStyleCnt="0"/>
      <dgm:spPr/>
    </dgm:pt>
    <dgm:pt modelId="{A694317A-FFC1-40B1-B1A9-03932CCE4859}" type="pres">
      <dgm:prSet presAssocID="{6D3D9271-D348-459B-ADBE-9CD201C644E5}" presName="node" presStyleLbl="node1" presStyleIdx="1" presStyleCnt="3" custScaleX="455767" custScaleY="47557" custLinFactNeighborX="-11021" custLinFactNeighborY="-15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835AD-AAB2-4CD3-A9CE-56998D7914E7}" type="pres">
      <dgm:prSet presAssocID="{6D3D9271-D348-459B-ADBE-9CD201C644E5}" presName="invisiNode" presStyleLbl="node1" presStyleIdx="1" presStyleCnt="3"/>
      <dgm:spPr/>
    </dgm:pt>
    <dgm:pt modelId="{567D58A6-5ACC-4280-A8DB-A5DC9ABFCF41}" type="pres">
      <dgm:prSet presAssocID="{6D3D9271-D348-459B-ADBE-9CD201C644E5}" presName="imagNode" presStyleLbl="fgImgPlace1" presStyleIdx="1" presStyleCnt="3"/>
      <dgm:spPr/>
    </dgm:pt>
    <dgm:pt modelId="{AB04EECB-5777-48B0-929A-3243F83B43B6}" type="pres">
      <dgm:prSet presAssocID="{0FAF40D0-F4EB-4D52-82B3-212FF9ED4E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FD41A9-0300-4E2E-B60A-6B06DAD7C9B3}" type="pres">
      <dgm:prSet presAssocID="{4D64D882-5B1E-4119-B6BB-F64A26E69EA9}" presName="compNode" presStyleCnt="0"/>
      <dgm:spPr/>
    </dgm:pt>
    <dgm:pt modelId="{4241EA39-045F-41C6-A841-B563E64A5280}" type="pres">
      <dgm:prSet presAssocID="{4D64D882-5B1E-4119-B6BB-F64A26E69EA9}" presName="node" presStyleLbl="node1" presStyleIdx="2" presStyleCnt="3" custScaleX="411725" custScaleY="49709" custLinFactNeighborX="197" custLinFactNeighborY="-14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75ABD-9647-419B-A8D8-02E4BC1DA40C}" type="pres">
      <dgm:prSet presAssocID="{4D64D882-5B1E-4119-B6BB-F64A26E69EA9}" presName="invisiNode" presStyleLbl="node1" presStyleIdx="2" presStyleCnt="3"/>
      <dgm:spPr/>
    </dgm:pt>
    <dgm:pt modelId="{527EC753-43DD-4674-96D4-C183318AD7E2}" type="pres">
      <dgm:prSet presAssocID="{4D64D882-5B1E-4119-B6BB-F64A26E69EA9}" presName="imagNode" presStyleLbl="fgImgPlace1" presStyleIdx="2" presStyleCnt="3"/>
      <dgm:spPr/>
    </dgm:pt>
  </dgm:ptLst>
  <dgm:cxnLst>
    <dgm:cxn modelId="{728851AA-0F69-4041-ADCE-F606B9205098}" srcId="{9162B3EB-AB6E-432F-8F6C-D5AC9BF4575D}" destId="{6D3D9271-D348-459B-ADBE-9CD201C644E5}" srcOrd="1" destOrd="0" parTransId="{BCB11649-0EBC-47D1-923F-152F2A995688}" sibTransId="{0FAF40D0-F4EB-4D52-82B3-212FF9ED4ED8}"/>
    <dgm:cxn modelId="{B7DF3DD0-20C9-48BC-ABC8-39DB58F9AD63}" type="presOf" srcId="{4D652D1F-F586-4CB9-9CB9-A541F0428D4E}" destId="{8FC24A8E-7601-4EC2-850A-09177F76A7FB}" srcOrd="0" destOrd="0" presId="urn:microsoft.com/office/officeart/2005/8/layout/pList2"/>
    <dgm:cxn modelId="{EAFA532A-4A8B-4113-B9B1-2D0C208F0691}" srcId="{9162B3EB-AB6E-432F-8F6C-D5AC9BF4575D}" destId="{2194DE24-2012-4593-B36F-65E5CF568799}" srcOrd="0" destOrd="0" parTransId="{1AAF8285-0EEB-4690-B5D3-C30A6A948B7A}" sibTransId="{4D652D1F-F586-4CB9-9CB9-A541F0428D4E}"/>
    <dgm:cxn modelId="{3CD80457-A9D4-4147-A0AF-347AA042D7DB}" type="presOf" srcId="{0FAF40D0-F4EB-4D52-82B3-212FF9ED4ED8}" destId="{AB04EECB-5777-48B0-929A-3243F83B43B6}" srcOrd="0" destOrd="0" presId="urn:microsoft.com/office/officeart/2005/8/layout/pList2"/>
    <dgm:cxn modelId="{68E27A9E-91F7-407E-8855-3C2333B63661}" type="presOf" srcId="{9162B3EB-AB6E-432F-8F6C-D5AC9BF4575D}" destId="{E7D5559B-A836-4065-ACFC-3736C0D543C1}" srcOrd="0" destOrd="0" presId="urn:microsoft.com/office/officeart/2005/8/layout/pList2"/>
    <dgm:cxn modelId="{271D1FF4-8702-4A8C-9F24-8D5B8C66B7D0}" type="presOf" srcId="{6D3D9271-D348-459B-ADBE-9CD201C644E5}" destId="{A694317A-FFC1-40B1-B1A9-03932CCE4859}" srcOrd="0" destOrd="0" presId="urn:microsoft.com/office/officeart/2005/8/layout/pList2"/>
    <dgm:cxn modelId="{EBCB07FC-099E-4DDD-A9F1-10AE1920FE97}" type="presOf" srcId="{4D64D882-5B1E-4119-B6BB-F64A26E69EA9}" destId="{4241EA39-045F-41C6-A841-B563E64A5280}" srcOrd="0" destOrd="0" presId="urn:microsoft.com/office/officeart/2005/8/layout/pList2"/>
    <dgm:cxn modelId="{E6885427-C054-47A0-8084-D736D58785DD}" type="presOf" srcId="{2194DE24-2012-4593-B36F-65E5CF568799}" destId="{158FF575-D003-4DAA-9A6E-6ABAA090AF88}" srcOrd="0" destOrd="0" presId="urn:microsoft.com/office/officeart/2005/8/layout/pList2"/>
    <dgm:cxn modelId="{9145BC82-E226-4461-A90C-1272A84736DF}" srcId="{9162B3EB-AB6E-432F-8F6C-D5AC9BF4575D}" destId="{4D64D882-5B1E-4119-B6BB-F64A26E69EA9}" srcOrd="2" destOrd="0" parTransId="{E4598BAF-1894-4C09-9F52-568A31330ED0}" sibTransId="{535C0B7C-9D07-4101-84B8-F58BFCF2C08A}"/>
    <dgm:cxn modelId="{EBD9A60A-2887-4B19-8329-E0135298100D}" type="presParOf" srcId="{E7D5559B-A836-4065-ACFC-3736C0D543C1}" destId="{B0E59703-29B0-4DB2-AEDA-204BC6BC9F84}" srcOrd="0" destOrd="0" presId="urn:microsoft.com/office/officeart/2005/8/layout/pList2"/>
    <dgm:cxn modelId="{E172BD91-ED54-423C-A409-6B12362DC024}" type="presParOf" srcId="{E7D5559B-A836-4065-ACFC-3736C0D543C1}" destId="{2C08D9E0-4B59-4A70-86B5-1FDE1AF5C7E8}" srcOrd="1" destOrd="0" presId="urn:microsoft.com/office/officeart/2005/8/layout/pList2"/>
    <dgm:cxn modelId="{10A2161D-BC2C-49E9-9179-A1D317A4BCE4}" type="presParOf" srcId="{2C08D9E0-4B59-4A70-86B5-1FDE1AF5C7E8}" destId="{7BB9AB6B-6FA6-43EF-B990-557AC2C2C50F}" srcOrd="0" destOrd="0" presId="urn:microsoft.com/office/officeart/2005/8/layout/pList2"/>
    <dgm:cxn modelId="{750EE885-D5C3-451A-A573-88167D41EE6F}" type="presParOf" srcId="{7BB9AB6B-6FA6-43EF-B990-557AC2C2C50F}" destId="{158FF575-D003-4DAA-9A6E-6ABAA090AF88}" srcOrd="0" destOrd="0" presId="urn:microsoft.com/office/officeart/2005/8/layout/pList2"/>
    <dgm:cxn modelId="{FCC2E761-2730-4B18-99E4-37466A7F639A}" type="presParOf" srcId="{7BB9AB6B-6FA6-43EF-B990-557AC2C2C50F}" destId="{59714127-4AD1-47BB-92EA-328AD9845271}" srcOrd="1" destOrd="0" presId="urn:microsoft.com/office/officeart/2005/8/layout/pList2"/>
    <dgm:cxn modelId="{8BE5C6C3-DCE3-4A34-8C84-B427A78AC952}" type="presParOf" srcId="{7BB9AB6B-6FA6-43EF-B990-557AC2C2C50F}" destId="{DB475635-CF91-4464-BB0D-B62BB738C537}" srcOrd="2" destOrd="0" presId="urn:microsoft.com/office/officeart/2005/8/layout/pList2"/>
    <dgm:cxn modelId="{73E9C9C7-C7D9-46B7-AE9B-E291AC1427C5}" type="presParOf" srcId="{2C08D9E0-4B59-4A70-86B5-1FDE1AF5C7E8}" destId="{8FC24A8E-7601-4EC2-850A-09177F76A7FB}" srcOrd="1" destOrd="0" presId="urn:microsoft.com/office/officeart/2005/8/layout/pList2"/>
    <dgm:cxn modelId="{1A955BAC-382C-477E-B5D3-8B223ED2A03F}" type="presParOf" srcId="{2C08D9E0-4B59-4A70-86B5-1FDE1AF5C7E8}" destId="{E0D24698-BF48-4E25-9F50-5E30216E6D9E}" srcOrd="2" destOrd="0" presId="urn:microsoft.com/office/officeart/2005/8/layout/pList2"/>
    <dgm:cxn modelId="{D4DA16A5-E1CB-4F1D-9507-CC57FABEE6FE}" type="presParOf" srcId="{E0D24698-BF48-4E25-9F50-5E30216E6D9E}" destId="{A694317A-FFC1-40B1-B1A9-03932CCE4859}" srcOrd="0" destOrd="0" presId="urn:microsoft.com/office/officeart/2005/8/layout/pList2"/>
    <dgm:cxn modelId="{BB17FE4D-71EF-4836-B3BD-BDD0EF848483}" type="presParOf" srcId="{E0D24698-BF48-4E25-9F50-5E30216E6D9E}" destId="{62E835AD-AAB2-4CD3-A9CE-56998D7914E7}" srcOrd="1" destOrd="0" presId="urn:microsoft.com/office/officeart/2005/8/layout/pList2"/>
    <dgm:cxn modelId="{48243A11-D1C7-4089-B219-B4283D2B0F43}" type="presParOf" srcId="{E0D24698-BF48-4E25-9F50-5E30216E6D9E}" destId="{567D58A6-5ACC-4280-A8DB-A5DC9ABFCF41}" srcOrd="2" destOrd="0" presId="urn:microsoft.com/office/officeart/2005/8/layout/pList2"/>
    <dgm:cxn modelId="{24ACF793-38BB-4208-936D-3D5E65EA366C}" type="presParOf" srcId="{2C08D9E0-4B59-4A70-86B5-1FDE1AF5C7E8}" destId="{AB04EECB-5777-48B0-929A-3243F83B43B6}" srcOrd="3" destOrd="0" presId="urn:microsoft.com/office/officeart/2005/8/layout/pList2"/>
    <dgm:cxn modelId="{6BBD5E49-F13F-4EC5-883B-ADC26656C588}" type="presParOf" srcId="{2C08D9E0-4B59-4A70-86B5-1FDE1AF5C7E8}" destId="{CAFD41A9-0300-4E2E-B60A-6B06DAD7C9B3}" srcOrd="4" destOrd="0" presId="urn:microsoft.com/office/officeart/2005/8/layout/pList2"/>
    <dgm:cxn modelId="{F6D335C9-BF25-49C9-954B-10061722E9D9}" type="presParOf" srcId="{CAFD41A9-0300-4E2E-B60A-6B06DAD7C9B3}" destId="{4241EA39-045F-41C6-A841-B563E64A5280}" srcOrd="0" destOrd="0" presId="urn:microsoft.com/office/officeart/2005/8/layout/pList2"/>
    <dgm:cxn modelId="{21A5B630-48D5-4F36-ACCE-236FD3F4E4C7}" type="presParOf" srcId="{CAFD41A9-0300-4E2E-B60A-6B06DAD7C9B3}" destId="{96775ABD-9647-419B-A8D8-02E4BC1DA40C}" srcOrd="1" destOrd="0" presId="urn:microsoft.com/office/officeart/2005/8/layout/pList2"/>
    <dgm:cxn modelId="{21D548B8-7961-4203-9E0D-D647E1254D93}" type="presParOf" srcId="{CAFD41A9-0300-4E2E-B60A-6B06DAD7C9B3}" destId="{527EC753-43DD-4674-96D4-C183318AD7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F6FD1-453D-4A9A-A152-A08D03FA22D3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EE0EE-4985-4C3C-AC0F-6ADC98F38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B655-A935-43A0-AFF7-8D81721D7ED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B655-A935-43A0-AFF7-8D81721D7ED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F6363-3567-4292-BAFB-170CA82D2F9D}" type="slidenum">
              <a:rPr lang="ru-RU"/>
              <a:pPr/>
              <a:t>8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77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44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DB655-A935-43A0-AFF7-8D81721D7ED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1223324"/>
            <a:ext cx="7747687" cy="1470455"/>
          </a:xfrm>
        </p:spPr>
        <p:txBody>
          <a:bodyPr anchor="ctr"/>
          <a:lstStyle>
            <a:lvl1pPr algn="ctr">
              <a:defRPr sz="4500">
                <a:solidFill>
                  <a:srgbClr val="491C1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18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C79E97-D1EA-4527-BF9C-C6E4FFBC98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286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.1september.ru/2004/20/13.htm" TargetMode="External"/><Relationship Id="rId2" Type="http://schemas.openxmlformats.org/officeDocument/2006/relationships/hyperlink" Target="http://lib.1september.ru/2004/17/15.htm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285728"/>
            <a:ext cx="7747687" cy="335758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автономное общеобразовательное учреждение Гимназия </a:t>
            </a:r>
            <a:br>
              <a:rPr lang="ru-RU" sz="1800" dirty="0" smtClean="0"/>
            </a:br>
            <a:r>
              <a:rPr lang="ru-RU" sz="1800" dirty="0" smtClean="0"/>
              <a:t>г. Чайковский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/>
              <a:t>Программа </a:t>
            </a:r>
            <a:r>
              <a:rPr lang="ru-RU" sz="2800" dirty="0" err="1" smtClean="0"/>
              <a:t>апробационной</a:t>
            </a:r>
            <a:r>
              <a:rPr lang="ru-RU" sz="2800" dirty="0" smtClean="0"/>
              <a:t> деятельности </a:t>
            </a:r>
            <a:br>
              <a:rPr lang="ru-RU" sz="2800" dirty="0" smtClean="0"/>
            </a:br>
            <a:r>
              <a:rPr lang="ru-RU" sz="2800" dirty="0" smtClean="0"/>
              <a:t>на 2015-2017 гг.</a:t>
            </a:r>
            <a:br>
              <a:rPr lang="ru-RU" sz="2800" dirty="0" smtClean="0"/>
            </a:br>
            <a:r>
              <a:rPr lang="ru-RU" sz="2800" b="1" dirty="0" smtClean="0"/>
              <a:t>«Формирование основ смыслового чтения </a:t>
            </a:r>
            <a:br>
              <a:rPr lang="ru-RU" sz="2800" b="1" dirty="0" smtClean="0"/>
            </a:br>
            <a:r>
              <a:rPr lang="ru-RU" sz="2800" b="1" dirty="0" smtClean="0"/>
              <a:t> и понимания текста у обучающихся 5-6 классов»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4632" cy="990600"/>
          </a:xfrm>
        </p:spPr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43664" cy="53061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Российские четвероклассники (по данным PIRLS 2001 и 2006 годов) обладают чрезвычайно высоким уровнем </a:t>
            </a:r>
            <a:r>
              <a:rPr lang="ru-RU" sz="2400" i="1" dirty="0"/>
              <a:t>готовности </a:t>
            </a:r>
            <a:r>
              <a:rPr lang="ru-RU" sz="2400" dirty="0"/>
              <a:t>к чтению для обучения.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Основное чтение для обучения (прежде всего – обучение по учебникам истории, географии, биологии и пр.) начинается в 5-7 классах.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Учащиеся 7 класса не успешны в номинации «Смысловое чтение» </a:t>
            </a:r>
            <a:r>
              <a:rPr lang="ru-RU" sz="2400" dirty="0" err="1" smtClean="0"/>
              <a:t>метапредметной</a:t>
            </a:r>
            <a:r>
              <a:rPr lang="ru-RU" sz="2400" dirty="0" smtClean="0"/>
              <a:t> олимпиады.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К 9-10 классу (по данным PISA 2000, 2003, 2006, 2009 годов) читательская грамотность российских учащихся оказывается существенно ниже мировых стандартов.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Логично предположить, что </a:t>
            </a:r>
            <a:r>
              <a:rPr lang="ru-RU" sz="2400" b="1" i="1" dirty="0"/>
              <a:t>на переходе из начальной в основную школу </a:t>
            </a:r>
            <a:r>
              <a:rPr lang="ru-RU" sz="2400" dirty="0"/>
              <a:t>должны быть обеспечены педагогические условия, </a:t>
            </a:r>
            <a:r>
              <a:rPr lang="ru-RU" sz="2400" dirty="0" smtClean="0"/>
              <a:t>превращающие </a:t>
            </a:r>
            <a:r>
              <a:rPr lang="ru-RU" sz="2400" dirty="0"/>
              <a:t>готовность учащихся к чтению для обучения в читательское умение, обеспечивающее самообучение </a:t>
            </a:r>
            <a:r>
              <a:rPr lang="ru-RU" sz="2400" dirty="0" smtClean="0"/>
              <a:t>выпускников за </a:t>
            </a:r>
            <a:r>
              <a:rPr lang="ru-RU" sz="2400" dirty="0"/>
              <a:t>порогом школы.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Читательские умения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066800"/>
            <a:ext cx="7696200" cy="4953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80526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формируем?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Образовательные результаты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 b="1" dirty="0" smtClean="0"/>
              <a:t>5 класс</a:t>
            </a:r>
          </a:p>
          <a:p>
            <a:r>
              <a:rPr lang="ru-RU" dirty="0" smtClean="0"/>
              <a:t>поиск информации и понимание прочитанного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 b="1" dirty="0" smtClean="0"/>
              <a:t>6 класс</a:t>
            </a:r>
          </a:p>
          <a:p>
            <a:r>
              <a:rPr lang="ru-RU" dirty="0" smtClean="0"/>
              <a:t>преобразование и интерпретация информации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4"/>
          <p:cNvSpPr>
            <a:spLocks noChangeShapeType="1"/>
          </p:cNvSpPr>
          <p:nvPr/>
        </p:nvSpPr>
        <p:spPr bwMode="auto">
          <a:xfrm flipV="1">
            <a:off x="366117" y="2333997"/>
            <a:ext cx="8636124" cy="0"/>
          </a:xfrm>
          <a:prstGeom prst="line">
            <a:avLst/>
          </a:prstGeom>
          <a:noFill/>
          <a:ln w="25400">
            <a:solidFill>
              <a:srgbClr val="A8A49D"/>
            </a:solidFill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267" name="Рисунок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474" y="3456906"/>
            <a:ext cx="100459" cy="286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359" y="1961183"/>
            <a:ext cx="233288" cy="75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2162" y="1923232"/>
            <a:ext cx="234404" cy="75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Shape 63"/>
          <p:cNvSpPr/>
          <p:nvPr/>
        </p:nvSpPr>
        <p:spPr>
          <a:xfrm>
            <a:off x="774650" y="1201043"/>
            <a:ext cx="6094512" cy="892969"/>
          </a:xfrm>
          <a:prstGeom prst="roundRect">
            <a:avLst>
              <a:gd name="adj" fmla="val 1500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lIns="35717" tIns="35717" rIns="35717" bIns="35717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sz="2800" kern="0" dirty="0" err="1">
                <a:solidFill>
                  <a:srgbClr val="000000"/>
                </a:solidFill>
              </a:rPr>
              <a:t>Группа</a:t>
            </a:r>
            <a:r>
              <a:rPr sz="2800" kern="0" dirty="0">
                <a:solidFill>
                  <a:srgbClr val="000000"/>
                </a:solidFill>
              </a:rPr>
              <a:t> </a:t>
            </a:r>
            <a:r>
              <a:rPr sz="2800" kern="0" dirty="0" err="1" smtClean="0">
                <a:solidFill>
                  <a:srgbClr val="000000"/>
                </a:solidFill>
              </a:rPr>
              <a:t>результатов</a:t>
            </a:r>
            <a:r>
              <a:rPr lang="ru-RU" sz="2800" kern="0" dirty="0" smtClean="0">
                <a:solidFill>
                  <a:srgbClr val="000000"/>
                </a:solidFill>
              </a:rPr>
              <a:t>       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</a:rPr>
              <a:t>Познавательные УУД</a:t>
            </a:r>
            <a:endParaRPr sz="2800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271" name="Shape 64"/>
          <p:cNvSpPr>
            <a:spLocks noChangeArrowheads="1"/>
          </p:cNvSpPr>
          <p:nvPr/>
        </p:nvSpPr>
        <p:spPr bwMode="auto">
          <a:xfrm>
            <a:off x="907480" y="2705696"/>
            <a:ext cx="5942707" cy="43527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ru-RU" altLang="ru-RU" dirty="0">
                <a:solidFill>
                  <a:srgbClr val="FFFFFF"/>
                </a:solidFill>
              </a:rPr>
              <a:t>Направленность </a:t>
            </a:r>
            <a:r>
              <a:rPr lang="ru-RU" altLang="ru-RU" dirty="0" smtClean="0">
                <a:solidFill>
                  <a:srgbClr val="FFFFFF"/>
                </a:solidFill>
              </a:rPr>
              <a:t>результатов</a:t>
            </a:r>
          </a:p>
          <a:p>
            <a:pPr algn="ctr"/>
            <a:r>
              <a:rPr lang="ru-RU" altLang="ru-RU" sz="3600" dirty="0" smtClean="0">
                <a:solidFill>
                  <a:srgbClr val="000000"/>
                </a:solidFill>
              </a:rPr>
              <a:t>СМЫСЛОВОЕ ЧТЕНИЕ</a:t>
            </a:r>
            <a:endParaRPr lang="ru-RU" altLang="ru-RU" sz="3600" dirty="0">
              <a:solidFill>
                <a:srgbClr val="000000"/>
              </a:solid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417588" y="3573017"/>
            <a:ext cx="5530676" cy="3197920"/>
          </a:xfrm>
          <a:prstGeom prst="roundRect">
            <a:avLst>
              <a:gd name="adj" fmla="val 5663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b="1" kern="0" dirty="0" err="1"/>
              <a:t>Перечень</a:t>
            </a:r>
            <a:r>
              <a:rPr b="1" kern="0" dirty="0"/>
              <a:t> </a:t>
            </a:r>
            <a:r>
              <a:rPr b="1" kern="0" dirty="0" err="1"/>
              <a:t>детализированных</a:t>
            </a:r>
            <a:r>
              <a:rPr b="1" kern="0" dirty="0"/>
              <a:t> </a:t>
            </a:r>
            <a:r>
              <a:rPr b="1" kern="0" dirty="0" err="1" smtClean="0"/>
              <a:t>результатов</a:t>
            </a:r>
            <a:endParaRPr b="1" kern="0" dirty="0" smtClean="0"/>
          </a:p>
          <a:p>
            <a:r>
              <a:rPr lang="ru-RU" sz="1400" dirty="0" smtClean="0"/>
              <a:t>-</a:t>
            </a:r>
            <a:r>
              <a:rPr lang="ru-RU" sz="1600" dirty="0" smtClean="0"/>
              <a:t>умение находить в тексте требуемую информацию (в соответствии с целями своей деятельности),</a:t>
            </a:r>
          </a:p>
          <a:p>
            <a:r>
              <a:rPr lang="ru-RU" sz="1600" dirty="0" smtClean="0"/>
              <a:t>-умение ориентироваться в содержании текста,</a:t>
            </a:r>
          </a:p>
          <a:p>
            <a:r>
              <a:rPr lang="ru-RU" sz="1600" dirty="0" smtClean="0"/>
              <a:t>-умение понимать целостный смысл текста,</a:t>
            </a:r>
          </a:p>
          <a:p>
            <a:r>
              <a:rPr lang="ru-RU" sz="1600" dirty="0" smtClean="0"/>
              <a:t>-умение структурировать текст,</a:t>
            </a:r>
          </a:p>
          <a:p>
            <a:r>
              <a:rPr lang="ru-RU" sz="1600" dirty="0" smtClean="0"/>
              <a:t>-умение преобразовывать текст, «переводя» его в другую модальность,</a:t>
            </a:r>
          </a:p>
          <a:p>
            <a:r>
              <a:rPr lang="ru-RU" sz="1600" dirty="0" smtClean="0"/>
              <a:t>-умение интерпретировать текст (художественный и нехудожественный – учебный, научно-популярный, информационный, текст </a:t>
            </a:r>
            <a:r>
              <a:rPr lang="en-US" sz="1600" dirty="0" smtClean="0"/>
              <a:t>non</a:t>
            </a:r>
            <a:r>
              <a:rPr lang="ru-RU" sz="1600" dirty="0" smtClean="0"/>
              <a:t>-</a:t>
            </a:r>
            <a:r>
              <a:rPr lang="en-US" sz="1600" dirty="0" smtClean="0"/>
              <a:t>fiction</a:t>
            </a:r>
            <a:r>
              <a:rPr lang="ru-RU" sz="1600" dirty="0" smtClean="0"/>
              <a:t>)</a:t>
            </a:r>
          </a:p>
          <a:p>
            <a:endParaRPr sz="1600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73" name="Рисунок 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7803" y="869529"/>
            <a:ext cx="1404193" cy="140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Shape 68"/>
          <p:cNvSpPr>
            <a:spLocks noChangeArrowheads="1"/>
          </p:cNvSpPr>
          <p:nvPr/>
        </p:nvSpPr>
        <p:spPr bwMode="auto">
          <a:xfrm>
            <a:off x="7230589" y="1258561"/>
            <a:ext cx="1058620" cy="62612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5717" tIns="35717" rIns="35717" bIns="35717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615F5C"/>
                </a:solidFill>
              </a:rPr>
              <a:t>на основе</a:t>
            </a:r>
          </a:p>
          <a:p>
            <a:pPr algn="ctr"/>
            <a:r>
              <a:rPr lang="ru-RU" altLang="ru-RU" dirty="0"/>
              <a:t>ст. 8 ФГОС</a:t>
            </a:r>
          </a:p>
        </p:txBody>
      </p:sp>
      <p:pic>
        <p:nvPicPr>
          <p:cNvPr id="11275" name="Рисунок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3338" y="2466826"/>
            <a:ext cx="1403077" cy="140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Shape 72"/>
          <p:cNvSpPr>
            <a:spLocks noChangeArrowheads="1"/>
          </p:cNvSpPr>
          <p:nvPr/>
        </p:nvSpPr>
        <p:spPr bwMode="auto">
          <a:xfrm>
            <a:off x="7166498" y="2855859"/>
            <a:ext cx="1175640" cy="62612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5717" tIns="35717" rIns="35717" bIns="35717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615F5C"/>
                </a:solidFill>
              </a:rPr>
              <a:t>на основе</a:t>
            </a:r>
          </a:p>
          <a:p>
            <a:pPr algn="ctr"/>
            <a:r>
              <a:rPr lang="ru-RU" altLang="ru-RU" dirty="0"/>
              <a:t>ст. </a:t>
            </a:r>
            <a:r>
              <a:rPr lang="en-US" altLang="ru-RU" dirty="0"/>
              <a:t>10</a:t>
            </a:r>
            <a:r>
              <a:rPr lang="ru-RU" altLang="ru-RU" dirty="0"/>
              <a:t> ФГОС</a:t>
            </a:r>
          </a:p>
        </p:txBody>
      </p:sp>
      <p:pic>
        <p:nvPicPr>
          <p:cNvPr id="11277" name="Рисунок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1379" y="4566420"/>
            <a:ext cx="428625" cy="23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Рисунок 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1379" y="5361162"/>
            <a:ext cx="428625" cy="23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Рисунок 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1379" y="6155904"/>
            <a:ext cx="428625" cy="23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Shape 80"/>
          <p:cNvSpPr>
            <a:spLocks noChangeShapeType="1"/>
          </p:cNvSpPr>
          <p:nvPr/>
        </p:nvSpPr>
        <p:spPr bwMode="auto">
          <a:xfrm>
            <a:off x="179512" y="3068960"/>
            <a:ext cx="8964488" cy="1008112"/>
          </a:xfrm>
          <a:prstGeom prst="line">
            <a:avLst/>
          </a:prstGeom>
          <a:noFill/>
          <a:ln w="25400">
            <a:solidFill>
              <a:srgbClr val="A8A49D"/>
            </a:solidFill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281" name="Shape 81"/>
          <p:cNvSpPr>
            <a:spLocks noGrp="1"/>
          </p:cNvSpPr>
          <p:nvPr>
            <p:ph type="title" idx="4294967295"/>
          </p:nvPr>
        </p:nvSpPr>
        <p:spPr bwMode="auto">
          <a:xfrm>
            <a:off x="250031" y="17860"/>
            <a:ext cx="8643938" cy="677540"/>
          </a:xfrm>
          <a:noFill/>
          <a:ln w="9525"/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defTabSz="237745"/>
            <a:r>
              <a:rPr lang="ru-RU" sz="4000" dirty="0" err="1" smtClean="0">
                <a:solidFill>
                  <a:srgbClr val="002060"/>
                </a:solidFill>
              </a:rPr>
              <a:t>Метапредметный</a:t>
            </a:r>
            <a:r>
              <a:rPr lang="ru-RU" sz="4000" dirty="0" smtClean="0">
                <a:solidFill>
                  <a:srgbClr val="002060"/>
                </a:solidFill>
              </a:rPr>
              <a:t> результат</a:t>
            </a:r>
          </a:p>
        </p:txBody>
      </p:sp>
      <p:sp>
        <p:nvSpPr>
          <p:cNvPr id="11282" name="Shape 82"/>
          <p:cNvSpPr>
            <a:spLocks noChangeShapeType="1"/>
          </p:cNvSpPr>
          <p:nvPr/>
        </p:nvSpPr>
        <p:spPr bwMode="auto">
          <a:xfrm flipV="1">
            <a:off x="255613" y="728886"/>
            <a:ext cx="8636124" cy="0"/>
          </a:xfrm>
          <a:prstGeom prst="line">
            <a:avLst/>
          </a:prstGeom>
          <a:noFill/>
          <a:ln w="12700">
            <a:solidFill>
              <a:srgbClr val="D6D3CB"/>
            </a:solidFill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5122" name="Picture 2" descr="http://im0-tub-ru.yandex.net/i?id=f7368dd76bb31763174d16056e61e669-23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50912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301" y="0"/>
            <a:ext cx="8764900" cy="3581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Средства достижения планируемых результатов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4400" b="1" dirty="0" smtClean="0"/>
              <a:t>Читательская конференция:</a:t>
            </a:r>
            <a:br>
              <a:rPr lang="ru-RU" sz="4400" b="1" dirty="0" smtClean="0"/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Читаем! Думаем! Действуем! Иллюстрируем! Создаём!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5733257"/>
            <a:ext cx="18356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60932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?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7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Основные линии читательской конференции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Линия «Читательская практика и детское творчество</a:t>
            </a:r>
            <a:r>
              <a:rPr lang="ru-RU" sz="3600" dirty="0" smtClean="0"/>
              <a:t>» (очная конференция)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68052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800" b="1" dirty="0" smtClean="0"/>
              <a:t>Читательская конференция «Любимая книга»</a:t>
            </a:r>
            <a:endParaRPr lang="ru-RU" sz="3800" dirty="0" smtClean="0"/>
          </a:p>
          <a:p>
            <a:r>
              <a:rPr lang="ru-RU" sz="3800" dirty="0" smtClean="0"/>
              <a:t>Особенности выбора книги разными читателями</a:t>
            </a:r>
          </a:p>
          <a:p>
            <a:r>
              <a:rPr lang="ru-RU" sz="3800" dirty="0" smtClean="0"/>
              <a:t>Отличительные особенности книг</a:t>
            </a:r>
          </a:p>
          <a:p>
            <a:r>
              <a:rPr lang="ru-RU" sz="3800" dirty="0" smtClean="0"/>
              <a:t>Способы презентации книги</a:t>
            </a:r>
          </a:p>
          <a:p>
            <a:r>
              <a:rPr lang="ru-RU" sz="3800" dirty="0" smtClean="0"/>
              <a:t>Возможности «использования» книги в жизни</a:t>
            </a:r>
          </a:p>
          <a:p>
            <a:r>
              <a:rPr lang="ru-RU" sz="3800" dirty="0" smtClean="0"/>
              <a:t>Особенности написания отзыва</a:t>
            </a:r>
          </a:p>
          <a:p>
            <a:r>
              <a:rPr lang="ru-RU" sz="3800" dirty="0" smtClean="0"/>
              <a:t>Виды отзывов: классический отзыв, отзыв в форме письма</a:t>
            </a:r>
          </a:p>
          <a:p>
            <a:r>
              <a:rPr lang="ru-RU" sz="3800" dirty="0" smtClean="0"/>
              <a:t>Особенности создания комментария </a:t>
            </a:r>
          </a:p>
          <a:p>
            <a:r>
              <a:rPr lang="ru-RU" sz="3800" dirty="0" smtClean="0"/>
              <a:t>Интерактивные способы презентации прочитанной книги</a:t>
            </a:r>
          </a:p>
          <a:p>
            <a:r>
              <a:rPr lang="ru-RU" sz="3800" dirty="0" smtClean="0"/>
              <a:t>Основная идея произведения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6 класс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6805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Читательская конференция </a:t>
            </a:r>
          </a:p>
          <a:p>
            <a:pPr algn="ctr">
              <a:buNone/>
            </a:pPr>
            <a:r>
              <a:rPr lang="ru-RU" b="1" dirty="0" smtClean="0"/>
              <a:t>«Что значит быть грамотным читателем?»</a:t>
            </a:r>
            <a:endParaRPr lang="ru-RU" dirty="0" smtClean="0"/>
          </a:p>
          <a:p>
            <a:r>
              <a:rPr lang="ru-RU" dirty="0" smtClean="0"/>
              <a:t>Технология «Парное чтение и парное мышление»</a:t>
            </a:r>
          </a:p>
          <a:p>
            <a:r>
              <a:rPr lang="ru-RU" dirty="0" smtClean="0"/>
              <a:t>Особенности анализа текстов разных жанров и стилей</a:t>
            </a:r>
          </a:p>
          <a:p>
            <a:r>
              <a:rPr lang="ru-RU" dirty="0" smtClean="0"/>
              <a:t>Особенности создания сценария, драматизация прочитанного произведения</a:t>
            </a:r>
          </a:p>
          <a:p>
            <a:r>
              <a:rPr lang="ru-RU" dirty="0" smtClean="0"/>
              <a:t>Особенности художественного чтения</a:t>
            </a:r>
          </a:p>
          <a:p>
            <a:r>
              <a:rPr lang="ru-RU" dirty="0" smtClean="0"/>
              <a:t>Специфика научно-популярного текста</a:t>
            </a:r>
          </a:p>
          <a:p>
            <a:r>
              <a:rPr lang="ru-RU" dirty="0" smtClean="0"/>
              <a:t>Особенности жанра интервью</a:t>
            </a:r>
          </a:p>
          <a:p>
            <a:r>
              <a:rPr lang="ru-RU" dirty="0" smtClean="0"/>
              <a:t>Способы презентации прочитанного</a:t>
            </a:r>
          </a:p>
          <a:p>
            <a:r>
              <a:rPr lang="ru-RU" dirty="0" smtClean="0"/>
              <a:t>Жанры творческих продуктов: поэма жизни, диаманта, </a:t>
            </a:r>
            <a:r>
              <a:rPr lang="ru-RU" dirty="0" err="1" smtClean="0"/>
              <a:t>синквейн</a:t>
            </a:r>
            <a:r>
              <a:rPr lang="ru-RU" dirty="0" smtClean="0"/>
              <a:t>, эссе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ручной ввод 7"/>
          <p:cNvSpPr/>
          <p:nvPr/>
        </p:nvSpPr>
        <p:spPr>
          <a:xfrm>
            <a:off x="0" y="260648"/>
            <a:ext cx="9323122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Схема конференции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/>
              <a:t> </a:t>
            </a:r>
            <a:endParaRPr lang="ru-RU" dirty="0"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3918046"/>
              </p:ext>
            </p:extLst>
          </p:nvPr>
        </p:nvGraphicFramePr>
        <p:xfrm>
          <a:off x="251519" y="764702"/>
          <a:ext cx="8424936" cy="5939109"/>
        </p:xfrm>
        <a:graphic>
          <a:graphicData uri="http://schemas.openxmlformats.org/drawingml/2006/table">
            <a:tbl>
              <a:tblPr/>
              <a:tblGrid>
                <a:gridCol w="1215134"/>
                <a:gridCol w="1336729"/>
                <a:gridCol w="1957691"/>
                <a:gridCol w="1957691"/>
                <a:gridCol w="1957691"/>
              </a:tblGrid>
              <a:tr h="92808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линии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с культурологическим текстом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с научно-популярным текстом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с текстом на английском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(немецком, французском) языке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с художественным текстом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936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 этап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Знакомство с содержательными линиями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Выбор текста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Заполнение анкет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Создание групп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этап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Объединение участников в пары по жребию.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Чтение отрывков с использованием метода «Парное чтение и парное мышление»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этап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Интервью со «звездой»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Интервью с «учёным»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Инсценировка фрагмента,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чтение по ролям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Инсценировка фрагмента,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чтение по ролям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7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этап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Создание коллажа, видеоролика, ленты времени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Создание интерактивного плаката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Создание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буктрейлера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видео-презентации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Создание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буктрейлера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видео-презентации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8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этап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Поэма жизни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Эссе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Художественный перевод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Синквейн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Диаманта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этап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Читательская конференция по секциям с творческим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отчётом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Итоговая рефлексия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46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xn--80akbnj2bfg9f.xn--p1ai/files/ignore/editor_files/images/book_com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67350"/>
            <a:ext cx="8858281" cy="43697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63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Читательская конференция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Линия «Современные информационно-коммуникационные технологии» (дистанционная конференция)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6974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Программа поддерживает </a:t>
            </a:r>
            <a:r>
              <a:rPr lang="ru-RU" dirty="0"/>
              <a:t>направление «</a:t>
            </a:r>
            <a:r>
              <a:rPr lang="ru-RU" dirty="0" smtClean="0"/>
              <a:t>Формирование </a:t>
            </a:r>
            <a:r>
              <a:rPr lang="ru-RU" dirty="0" err="1" smtClean="0"/>
              <a:t>ИКТ-компетентности</a:t>
            </a:r>
            <a:r>
              <a:rPr lang="ru-RU" dirty="0"/>
              <a:t>» через использование </a:t>
            </a:r>
            <a:r>
              <a:rPr lang="ru-RU" dirty="0" smtClean="0"/>
              <a:t>ресурсов </a:t>
            </a:r>
            <a:r>
              <a:rPr lang="en-US" b="1" dirty="0" smtClean="0"/>
              <a:t>Google</a:t>
            </a:r>
            <a:endParaRPr lang="ru-RU" dirty="0"/>
          </a:p>
        </p:txBody>
      </p:sp>
      <p:pic>
        <p:nvPicPr>
          <p:cNvPr id="3074" name="Picture 2" descr="https://encrypted-tbn1.gstatic.com/images?q=tbn:ANd9GcSNfQBdG3Fug7goNLA9ehl51RtfVmLcHnXNNlNGvywE-NSNucT6T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071810"/>
            <a:ext cx="840110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41" t="8789" r="6661" b="3320"/>
          <a:stretch>
            <a:fillRect/>
          </a:stretch>
        </p:blipFill>
        <p:spPr bwMode="auto">
          <a:xfrm>
            <a:off x="0" y="285728"/>
            <a:ext cx="9144000" cy="511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158" t="14648" r="34114" b="28711"/>
          <a:stretch>
            <a:fillRect/>
          </a:stretch>
        </p:blipFill>
        <p:spPr bwMode="auto">
          <a:xfrm>
            <a:off x="6054953" y="4500570"/>
            <a:ext cx="308904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036496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Планируемые результаты освоения ООП ООО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noFill/>
          <a:ln w="44450">
            <a:solidFill>
              <a:schemeClr val="folHlink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1.2.3.4.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Стратегии </a:t>
            </a:r>
            <a:r>
              <a:rPr lang="ru-RU" dirty="0"/>
              <a:t>смыслового чтения и работа с текстом: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/>
              <a:t>поиск информации и понимание прочитанного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/>
              <a:t>преобразование и интерпретация информации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/>
              <a:t>оценка информации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4495800" y="4953000"/>
            <a:ext cx="36004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Почему? Зачем?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sov.ucoz.com/_ph/8/984695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143380"/>
            <a:ext cx="4000528" cy="266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0" y="0"/>
          <a:ext cx="9000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0" y="1214422"/>
          <a:ext cx="9144000" cy="549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36736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Интерактивные продукты</a:t>
            </a:r>
            <a:endParaRPr lang="ru-RU" sz="48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 cstate="print"/>
          <a:srcRect t="7812" r="5014" b="8203"/>
          <a:stretch>
            <a:fillRect/>
          </a:stretch>
        </p:blipFill>
        <p:spPr bwMode="auto">
          <a:xfrm>
            <a:off x="53962" y="2571744"/>
            <a:ext cx="30178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http://3.bp.blogspot.com/-6UtMor9namc/URQdf8Ys37I/AAAAAAAAACE/EekWZppl3GU/s1600/padlet_blog_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1142984"/>
            <a:ext cx="2000244" cy="1571636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9" cstate="print"/>
          <a:srcRect l="2196" t="9765" r="2269" b="6250"/>
          <a:stretch>
            <a:fillRect/>
          </a:stretch>
        </p:blipFill>
        <p:spPr bwMode="auto">
          <a:xfrm>
            <a:off x="3214678" y="2571744"/>
            <a:ext cx="27462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 descr="https://cceflexiblelearning.files.wordpress.com/2013/11/491042_3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7D2F1"/>
              </a:clrFrom>
              <a:clrTo>
                <a:srgbClr val="87D2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268760"/>
            <a:ext cx="1857388" cy="1857388"/>
          </a:xfrm>
          <a:prstGeom prst="rect">
            <a:avLst/>
          </a:prstGeom>
          <a:noFill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1" cstate="print"/>
          <a:srcRect l="3330" t="12890" r="17606" b="10937"/>
          <a:stretch>
            <a:fillRect/>
          </a:stretch>
        </p:blipFill>
        <p:spPr bwMode="auto">
          <a:xfrm>
            <a:off x="6143637" y="2500306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 descr="https://te-st.ru/wp-content/uploads/dipity_teaser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8" y="1300479"/>
            <a:ext cx="2285984" cy="119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Планируемые результаты освоения учебного предмета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По окончании изучения учебного курса обучающиеся смогут:</a:t>
            </a:r>
          </a:p>
          <a:p>
            <a:r>
              <a:rPr lang="ru-RU" dirty="0" smtClean="0"/>
              <a:t>интерпретировать прочитанный текст;</a:t>
            </a:r>
          </a:p>
          <a:p>
            <a:r>
              <a:rPr lang="ru-RU" dirty="0" smtClean="0"/>
              <a:t>создавать письменные литературно-критические тексты (отзывы, комментарии);</a:t>
            </a:r>
          </a:p>
          <a:p>
            <a:r>
              <a:rPr lang="ru-RU" dirty="0" smtClean="0"/>
              <a:t>выразительно читать прозаические и стихотворные произведения;</a:t>
            </a:r>
          </a:p>
          <a:p>
            <a:r>
              <a:rPr lang="ru-RU" dirty="0" smtClean="0"/>
              <a:t>давать к</a:t>
            </a:r>
            <a:r>
              <a:rPr lang="x-none" smtClean="0"/>
              <a:t>ритическ</a:t>
            </a:r>
            <a:r>
              <a:rPr lang="ru-RU" dirty="0" err="1" smtClean="0"/>
              <a:t>ую</a:t>
            </a:r>
            <a:r>
              <a:rPr lang="x-none" smtClean="0"/>
              <a:t> оценк</a:t>
            </a:r>
            <a:r>
              <a:rPr lang="ru-RU" dirty="0" smtClean="0"/>
              <a:t>у</a:t>
            </a:r>
            <a:r>
              <a:rPr lang="x-none" smtClean="0"/>
              <a:t> собственного чтения и чтения одноклассников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давать критическую оценку детского творчества в процессе коллективного обсуждения и письменных индивидуальных отзывов;</a:t>
            </a:r>
          </a:p>
          <a:p>
            <a:r>
              <a:rPr lang="ru-RU" dirty="0" smtClean="0"/>
              <a:t>выражать собственную точку зрения на поставленные в художественном произведении нравственные проблемы и их  решение автором; </a:t>
            </a:r>
          </a:p>
          <a:p>
            <a:r>
              <a:rPr lang="ru-RU" dirty="0" smtClean="0"/>
              <a:t>самостоятельно ставить художественной задачи внутри заданной темы и выбирать выразительные средства их решения;</a:t>
            </a:r>
          </a:p>
          <a:p>
            <a:r>
              <a:rPr lang="ru-RU" dirty="0" smtClean="0"/>
              <a:t>создавать произведения разных жанров: эссе, сценарии, диаманты, </a:t>
            </a:r>
            <a:r>
              <a:rPr lang="ru-RU" dirty="0" err="1" smtClean="0"/>
              <a:t>синквейны</a:t>
            </a:r>
            <a:r>
              <a:rPr lang="ru-RU" dirty="0" smtClean="0"/>
              <a:t>, поэмы жизни и др.;</a:t>
            </a:r>
          </a:p>
          <a:p>
            <a:r>
              <a:rPr lang="ru-RU" dirty="0" smtClean="0"/>
              <a:t>вступать в письменную дискуссию со сверстниками по поводу прочитанных текстов;</a:t>
            </a:r>
          </a:p>
          <a:p>
            <a:r>
              <a:rPr lang="ru-RU" dirty="0" smtClean="0"/>
              <a:t>комментировать, редактировать и оценивать созданные самостоятельно и другими участниками тексты;</a:t>
            </a:r>
          </a:p>
          <a:p>
            <a:r>
              <a:rPr lang="ru-RU" dirty="0" smtClean="0"/>
              <a:t>использовать средства ИКТ для презентации своего читательского опыта;</a:t>
            </a:r>
          </a:p>
          <a:p>
            <a:r>
              <a:rPr lang="ru-RU" dirty="0" smtClean="0"/>
              <a:t>осуществлять рефлексию своего читательского опыта.</a:t>
            </a:r>
          </a:p>
          <a:p>
            <a:endParaRPr lang="ru-RU" dirty="0"/>
          </a:p>
        </p:txBody>
      </p:sp>
      <p:pic>
        <p:nvPicPr>
          <p:cNvPr id="7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5144" y="5573266"/>
            <a:ext cx="1498856" cy="1284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Продукты </a:t>
            </a:r>
            <a:r>
              <a:rPr lang="ru-RU" sz="3200" dirty="0" err="1" smtClean="0">
                <a:solidFill>
                  <a:srgbClr val="C00000"/>
                </a:solidFill>
              </a:rPr>
              <a:t>апробационной</a:t>
            </a:r>
            <a:r>
              <a:rPr lang="ru-RU" sz="3200" dirty="0" smtClean="0">
                <a:solidFill>
                  <a:srgbClr val="C00000"/>
                </a:solidFill>
              </a:rPr>
              <a:t> деятельности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Разработана гимназическая   междисциплинарная программа  «Основы смыслового чтения и работа с текстом».</a:t>
            </a:r>
          </a:p>
          <a:p>
            <a:pPr lvl="0"/>
            <a:r>
              <a:rPr lang="ru-RU" dirty="0" smtClean="0"/>
              <a:t>Разработана программа учебного курса «Читательская конференция».</a:t>
            </a:r>
          </a:p>
          <a:p>
            <a:pPr lvl="0"/>
            <a:r>
              <a:rPr lang="ru-RU" dirty="0" smtClean="0"/>
              <a:t>Разработана накопительная система оценивания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читательской культуры.</a:t>
            </a:r>
          </a:p>
          <a:p>
            <a:pPr lvl="0"/>
            <a:r>
              <a:rPr lang="ru-RU" dirty="0" smtClean="0"/>
              <a:t>Разработаны программы мастерских в рамках программы «Читательская конференция».</a:t>
            </a:r>
          </a:p>
          <a:p>
            <a:pPr lvl="0"/>
            <a:r>
              <a:rPr lang="ru-RU" dirty="0" smtClean="0"/>
              <a:t>Разработаны сценарии образовательных событий, проводимых в рамках очной и дистанционной читательской конференции.</a:t>
            </a:r>
          </a:p>
          <a:p>
            <a:pPr lvl="0"/>
            <a:r>
              <a:rPr lang="ru-RU" dirty="0" smtClean="0"/>
              <a:t>Создан электронный ресурс на сервисе G</a:t>
            </a:r>
            <a:r>
              <a:rPr lang="en-US" dirty="0" err="1" smtClean="0"/>
              <a:t>oogle</a:t>
            </a:r>
            <a:r>
              <a:rPr lang="ru-RU" dirty="0" smtClean="0"/>
              <a:t> для включения учащихся в дистанционную читательскую конференцию.</a:t>
            </a:r>
          </a:p>
          <a:p>
            <a:pPr lvl="0"/>
            <a:r>
              <a:rPr lang="ru-RU" dirty="0" smtClean="0"/>
              <a:t>Разработан вариант читательского </a:t>
            </a:r>
            <a:r>
              <a:rPr lang="ru-RU" dirty="0" err="1" smtClean="0"/>
              <a:t>портфолио</a:t>
            </a:r>
            <a:r>
              <a:rPr lang="ru-RU" dirty="0" smtClean="0"/>
              <a:t> учащегося (по параллелям), отражающий уровни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 учащихся читательской культуры.  </a:t>
            </a:r>
          </a:p>
          <a:p>
            <a:pPr lvl="0"/>
            <a:r>
              <a:rPr lang="ru-RU" dirty="0" smtClean="0"/>
              <a:t>Подготовлен план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мониторинга предметных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учащихся.</a:t>
            </a:r>
          </a:p>
          <a:p>
            <a:r>
              <a:rPr lang="ru-RU" dirty="0" smtClean="0"/>
              <a:t>Подготовлены рекомендации для учителей по системе оценивания предметных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учащихся.</a:t>
            </a:r>
            <a:endParaRPr lang="ru-RU" dirty="0"/>
          </a:p>
        </p:txBody>
      </p:sp>
      <p:pic>
        <p:nvPicPr>
          <p:cNvPr id="4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5144" y="5573266"/>
            <a:ext cx="1498856" cy="1284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он\Desktop\Pictures\это называется чт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47260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Действия учителей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620685"/>
          <a:ext cx="878497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599443">
                <a:tc>
                  <a:txBody>
                    <a:bodyPr/>
                    <a:lstStyle/>
                    <a:p>
                      <a:r>
                        <a:rPr lang="ru-RU" dirty="0" smtClean="0"/>
                        <a:t>1. Определить состав участников проблемной группы по разработке Программы смыслового чтения и понимания текста.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6347">
                <a:tc>
                  <a:txBody>
                    <a:bodyPr/>
                    <a:lstStyle/>
                    <a:p>
                      <a:r>
                        <a:rPr lang="ru-RU" dirty="0" smtClean="0"/>
                        <a:t>2. Разработать алгоритм действий по разработке Программы смыслового чтения и организации  учебного курса «Читательская конференция».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443">
                <a:tc>
                  <a:txBody>
                    <a:bodyPr/>
                    <a:lstStyle/>
                    <a:p>
                      <a:r>
                        <a:rPr lang="ru-RU" dirty="0" smtClean="0"/>
                        <a:t>3. Освоить стратегии чтения. Определить приоритетные для «запуска» учебного курса «Читательская конференция».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Организовать разработку программ мастерских  для</a:t>
                      </a:r>
                      <a:r>
                        <a:rPr lang="ru-RU" baseline="0" dirty="0" smtClean="0"/>
                        <a:t> реализации</a:t>
                      </a:r>
                      <a:r>
                        <a:rPr lang="ru-RU" dirty="0" smtClean="0"/>
                        <a:t> учебного курса.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5. Разработать маршрутные,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оценочные и рефлексивные листы для учащихся.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890">
                <a:tc>
                  <a:txBody>
                    <a:bodyPr/>
                    <a:lstStyle/>
                    <a:p>
                      <a:r>
                        <a:rPr lang="ru-RU" dirty="0" smtClean="0"/>
                        <a:t>6. Осуществить «запуск» учебного</a:t>
                      </a:r>
                      <a:r>
                        <a:rPr lang="ru-RU" baseline="0" dirty="0" smtClean="0"/>
                        <a:t> курса в 5-6 классах.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539">
                <a:tc>
                  <a:txBody>
                    <a:bodyPr/>
                    <a:lstStyle/>
                    <a:p>
                      <a:r>
                        <a:rPr lang="ru-RU" dirty="0" smtClean="0"/>
                        <a:t>7. Подготовить платформу для дистанционной конференции.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267">
                <a:tc>
                  <a:txBody>
                    <a:bodyPr/>
                    <a:lstStyle/>
                    <a:p>
                      <a:r>
                        <a:rPr lang="ru-RU" dirty="0" smtClean="0"/>
                        <a:t>8. Подготовить  базу для реализации дистанционной конференции.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5959">
                <a:tc>
                  <a:txBody>
                    <a:bodyPr/>
                    <a:lstStyle/>
                    <a:p>
                      <a:r>
                        <a:rPr lang="ru-RU" dirty="0" smtClean="0"/>
                        <a:t>9. Выстроить партнёрские отношения с родителями, гуманитарным лицеем № 1 г. Ижевска.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5959">
                <a:tc>
                  <a:txBody>
                    <a:bodyPr/>
                    <a:lstStyle/>
                    <a:p>
                      <a:r>
                        <a:rPr lang="ru-RU" dirty="0" smtClean="0"/>
                        <a:t>10.Организовать</a:t>
                      </a:r>
                      <a:r>
                        <a:rPr lang="ru-RU" baseline="0" dirty="0" smtClean="0"/>
                        <a:t> анализ деятельности на каждом этапе реализации программы </a:t>
                      </a:r>
                      <a:r>
                        <a:rPr lang="ru-RU" baseline="0" dirty="0" err="1" smtClean="0"/>
                        <a:t>апробационной</a:t>
                      </a:r>
                      <a:r>
                        <a:rPr lang="ru-RU" baseline="0" dirty="0" smtClean="0"/>
                        <a:t>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64704"/>
          <a:ext cx="9144000" cy="643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  <a:gridCol w="6516216"/>
              </a:tblGrid>
              <a:tr h="1314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latin typeface="Times New Roman"/>
                          <a:ea typeface="Times New Roman"/>
                          <a:cs typeface="Times New Roman"/>
                        </a:rPr>
                        <a:t>Предчтение</a:t>
                      </a: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 (ориентировочный этап):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Ориентиры предвосхищения содержания.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Мозговой штурм.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Поставь проблему. Предложи решение.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Рассечение вопроса.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Прогноз и впечатления.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Алфавит за круглым столом.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29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Чтение (исполнительный этап):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Следуйте за персонажем книги.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Путешествие по главе книги.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Чтение с пометками (SMART, INSERT).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Чтение с вопросами.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none" dirty="0">
                          <a:solidFill>
                            <a:srgbClr val="663366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Чтение с остановками</a:t>
                      </a:r>
                      <a:endParaRPr lang="ru-RU" sz="1300" u="none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Карта осмысления и запоминания событий.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Тайм-аут! (паузы для сохранения информации).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663366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Идеал, «</a:t>
                      </a:r>
                      <a:r>
                        <a:rPr lang="ru-RU" sz="1300" dirty="0" err="1">
                          <a:solidFill>
                            <a:srgbClr val="663366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Фишбон</a:t>
                      </a:r>
                      <a:r>
                        <a:rPr lang="ru-RU" sz="1300" dirty="0">
                          <a:solidFill>
                            <a:srgbClr val="663366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» и «Мозаика проблем»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49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latin typeface="Times New Roman"/>
                          <a:ea typeface="Times New Roman"/>
                          <a:cs typeface="Times New Roman"/>
                        </a:rPr>
                        <a:t>Постчтение</a:t>
                      </a:r>
                      <a:r>
                        <a:rPr lang="ru-RU" sz="1300" i="1" dirty="0">
                          <a:latin typeface="Times New Roman"/>
                          <a:ea typeface="Times New Roman"/>
                          <a:cs typeface="Times New Roman"/>
                        </a:rPr>
                        <a:t> (рефлексивно-оценивающий этап,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включение в другую деятельность):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Карта фрейма текста.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Карта типа текста.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Паутина обсуждения.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Пирамида фактов.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Где ответ?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Карта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межпредметных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связей.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Паутина обсуждения.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Пирамида фактов.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Где ответ?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Карта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межпредметных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связей.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Сводные таблицы.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Граф-схема текста.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Различные вопросы к тексту.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Аннотация – реферат – пересказ.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Взаимовопросы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Синквейн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Наиболее распространённые стратегии чтения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Целевое назначение учебного курса «Читательская конференция»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Учащиеся, освоившие эту программу:</a:t>
            </a:r>
          </a:p>
          <a:p>
            <a:pPr marL="0" indent="0"/>
            <a:r>
              <a:rPr lang="ru-RU" dirty="0" smtClean="0"/>
              <a:t> освоят разные стратегии работы с разными текстами</a:t>
            </a:r>
          </a:p>
          <a:p>
            <a:pPr marL="0" indent="0"/>
            <a:r>
              <a:rPr lang="ru-RU" dirty="0" smtClean="0"/>
              <a:t> расширят круг своего чтения </a:t>
            </a:r>
          </a:p>
          <a:p>
            <a:pPr marL="0" indent="0"/>
            <a:r>
              <a:rPr lang="ru-RU" dirty="0" smtClean="0"/>
              <a:t>научатся решать задачи разного уровня трудности через обращение к чтению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Учащиеся смогут научиться:</a:t>
            </a:r>
          </a:p>
          <a:p>
            <a:r>
              <a:rPr lang="ru-RU" sz="3000" dirty="0" smtClean="0"/>
              <a:t>Оценивать уровень своей читательской культуры</a:t>
            </a:r>
          </a:p>
          <a:p>
            <a:r>
              <a:rPr lang="ru-RU" sz="3000" dirty="0" smtClean="0"/>
              <a:t>Разрабатывать индивидуальный маршрут читателя</a:t>
            </a:r>
          </a:p>
          <a:p>
            <a:r>
              <a:rPr lang="ru-RU" sz="3000" dirty="0" smtClean="0"/>
              <a:t>Создавать читательское </a:t>
            </a:r>
            <a:r>
              <a:rPr lang="ru-RU" sz="3000" dirty="0" err="1" smtClean="0"/>
              <a:t>портфолио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3074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32656"/>
            <a:ext cx="1498856" cy="128473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</a:rPr>
              <a:t>Разработка программы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«Смысловое чтение» для ОО как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актуальная педагогическая задача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«Пока ни в одном из рекомендованных материалов нормативного или методического характера не представлено видение возможного </a:t>
            </a:r>
            <a:r>
              <a:rPr lang="ru-RU" sz="2400" dirty="0" smtClean="0">
                <a:solidFill>
                  <a:srgbClr val="C00000"/>
                </a:solidFill>
              </a:rPr>
              <a:t>распределения задач формирования  конкретных ожидаемых умений по годам обучения</a:t>
            </a:r>
            <a:r>
              <a:rPr lang="ru-RU" sz="2400" dirty="0" smtClean="0"/>
              <a:t>. В то же время именно это представляется в настоящий момент важной педагогической задачей, способной содействовать реализации требований образовательных стандартов нового поколения».</a:t>
            </a:r>
          </a:p>
          <a:p>
            <a:pPr marL="0" indent="0" algn="r">
              <a:buNone/>
            </a:pPr>
            <a:r>
              <a:rPr lang="ru-RU" sz="2400" i="1" dirty="0" smtClean="0"/>
              <a:t>Г.Н.Ковалева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301208"/>
            <a:ext cx="7810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0940" y="476672"/>
            <a:ext cx="1493060" cy="127742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30616" cy="1371600"/>
          </a:xfrm>
        </p:spPr>
        <p:txBody>
          <a:bodyPr/>
          <a:lstStyle/>
          <a:p>
            <a:r>
              <a:rPr lang="ru-RU" sz="3600" b="1" dirty="0"/>
              <a:t>Изменения в определении читательской грамотности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62000" y="4114800"/>
            <a:ext cx="2057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«Прочти и </a:t>
            </a:r>
          </a:p>
          <a:p>
            <a:pPr algn="ctr"/>
            <a:r>
              <a:rPr lang="ru-RU" sz="2400"/>
              <a:t>перескажи»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400800" y="1828800"/>
            <a:ext cx="1981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«Найди и </a:t>
            </a:r>
          </a:p>
          <a:p>
            <a:pPr algn="ctr"/>
            <a:r>
              <a:rPr lang="ru-RU" sz="2400"/>
              <a:t>используй»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1000" y="1600200"/>
            <a:ext cx="3505200" cy="2209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В тест PISA-2009 включены </a:t>
            </a:r>
          </a:p>
          <a:p>
            <a:pPr algn="ctr"/>
            <a:r>
              <a:rPr lang="ru-RU" b="1"/>
              <a:t>электронные тексты</a:t>
            </a:r>
            <a:r>
              <a:rPr lang="ru-RU"/>
              <a:t> </a:t>
            </a:r>
          </a:p>
          <a:p>
            <a:pPr algn="ctr"/>
            <a:r>
              <a:rPr lang="ru-RU"/>
              <a:t>с их особыми требованиями</a:t>
            </a:r>
          </a:p>
          <a:p>
            <a:pPr algn="ctr"/>
            <a:r>
              <a:rPr lang="ru-RU"/>
              <a:t>к читательским умениям, </a:t>
            </a:r>
          </a:p>
          <a:p>
            <a:pPr algn="ctr"/>
            <a:r>
              <a:rPr lang="ru-RU"/>
              <a:t>в частности к способности </a:t>
            </a:r>
          </a:p>
          <a:p>
            <a:pPr algn="ctr"/>
            <a:r>
              <a:rPr lang="ru-RU"/>
              <a:t>критически оценивать </a:t>
            </a:r>
          </a:p>
          <a:p>
            <a:pPr algn="ctr"/>
            <a:r>
              <a:rPr lang="ru-RU"/>
              <a:t>информацию. </a:t>
            </a:r>
          </a:p>
          <a:p>
            <a:pPr algn="ctr"/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-1255157">
            <a:off x="3087688" y="3116263"/>
            <a:ext cx="3276600" cy="1219200"/>
          </a:xfrm>
          <a:prstGeom prst="rightArrow">
            <a:avLst>
              <a:gd name="adj1" fmla="val 50000"/>
              <a:gd name="adj2" fmla="val 6718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800600" y="4038600"/>
            <a:ext cx="3505200" cy="2209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Тест PISA-2009 </a:t>
            </a:r>
          </a:p>
          <a:p>
            <a:pPr algn="ctr"/>
            <a:r>
              <a:rPr lang="ru-RU"/>
              <a:t>предоставляет информацию  </a:t>
            </a:r>
          </a:p>
          <a:p>
            <a:pPr algn="ctr"/>
            <a:r>
              <a:rPr lang="ru-RU"/>
              <a:t>о развитии </a:t>
            </a:r>
          </a:p>
          <a:p>
            <a:pPr algn="ctr"/>
            <a:r>
              <a:rPr lang="ru-RU" b="1"/>
              <a:t>мотивации чтения</a:t>
            </a:r>
            <a:r>
              <a:rPr lang="ru-RU"/>
              <a:t> и </a:t>
            </a:r>
          </a:p>
          <a:p>
            <a:pPr algn="ctr"/>
            <a:r>
              <a:rPr lang="ru-RU" b="1"/>
              <a:t>читательской рефлексии</a:t>
            </a:r>
            <a:r>
              <a:rPr lang="ru-RU"/>
              <a:t>.</a:t>
            </a: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0"/>
            <a:ext cx="8425061" cy="148478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Читательская грамотность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(определение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PISA)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844824"/>
            <a:ext cx="8425185" cy="428133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600" dirty="0">
                <a:effectLst/>
              </a:rPr>
              <a:t>способность человека </a:t>
            </a:r>
          </a:p>
          <a:p>
            <a:pPr>
              <a:lnSpc>
                <a:spcPct val="90000"/>
              </a:lnSpc>
              <a:buNone/>
            </a:pPr>
            <a:r>
              <a:rPr lang="ru-RU" sz="2600" dirty="0">
                <a:effectLst/>
              </a:rPr>
              <a:t>понимать </a:t>
            </a:r>
          </a:p>
          <a:p>
            <a:pPr>
              <a:lnSpc>
                <a:spcPct val="90000"/>
              </a:lnSpc>
              <a:buNone/>
            </a:pPr>
            <a:r>
              <a:rPr lang="ru-RU" sz="2600" dirty="0">
                <a:effectLst/>
              </a:rPr>
              <a:t>и использовать </a:t>
            </a:r>
            <a:endParaRPr lang="en-US" sz="2600" dirty="0">
              <a:effectLst/>
            </a:endParaRPr>
          </a:p>
          <a:p>
            <a:pPr>
              <a:lnSpc>
                <a:spcPct val="90000"/>
              </a:lnSpc>
              <a:buNone/>
            </a:pPr>
            <a:r>
              <a:rPr lang="ru-RU" sz="2600" dirty="0">
                <a:effectLst/>
              </a:rPr>
              <a:t>письменные тексты, </a:t>
            </a:r>
          </a:p>
          <a:p>
            <a:pPr>
              <a:lnSpc>
                <a:spcPct val="90000"/>
              </a:lnSpc>
              <a:buNone/>
            </a:pPr>
            <a:r>
              <a:rPr lang="ru-RU" sz="2600" dirty="0">
                <a:effectLst/>
              </a:rPr>
              <a:t>размышлять о них </a:t>
            </a:r>
          </a:p>
          <a:p>
            <a:pPr>
              <a:lnSpc>
                <a:spcPct val="90000"/>
              </a:lnSpc>
              <a:buNone/>
            </a:pPr>
            <a:r>
              <a:rPr lang="ru-RU" sz="2600" u="sng" dirty="0">
                <a:effectLst/>
              </a:rPr>
              <a:t>и заниматься чтением</a:t>
            </a:r>
            <a:r>
              <a:rPr lang="ru-RU" sz="2600" u="sng" dirty="0">
                <a:solidFill>
                  <a:srgbClr val="FF0000"/>
                </a:solidFill>
                <a:effectLst/>
              </a:rPr>
              <a:t> </a:t>
            </a:r>
            <a:r>
              <a:rPr lang="ru-RU" sz="2600" u="sng" dirty="0">
                <a:effectLst/>
              </a:rPr>
              <a:t>для того, чтобы </a:t>
            </a:r>
            <a:r>
              <a:rPr lang="en-US" sz="2800" i="1" dirty="0" smtClean="0">
                <a:solidFill>
                  <a:srgbClr val="FF0000"/>
                </a:solidFill>
              </a:rPr>
              <a:t>new</a:t>
            </a:r>
            <a:r>
              <a:rPr lang="ru-RU" sz="2800" i="1" dirty="0" smtClean="0">
                <a:solidFill>
                  <a:srgbClr val="FF0000"/>
                </a:solidFill>
              </a:rPr>
              <a:t>!</a:t>
            </a:r>
            <a:endParaRPr lang="ru-RU" sz="2600" u="sng" dirty="0">
              <a:effectLst/>
            </a:endParaRPr>
          </a:p>
          <a:p>
            <a:pPr>
              <a:lnSpc>
                <a:spcPct val="90000"/>
              </a:lnSpc>
              <a:buNone/>
            </a:pPr>
            <a:r>
              <a:rPr lang="ru-RU" sz="2600" u="sng" dirty="0">
                <a:effectLst/>
              </a:rPr>
              <a:t>достигать </a:t>
            </a:r>
            <a:r>
              <a:rPr lang="ru-RU" sz="2600" u="sng" dirty="0" smtClean="0">
                <a:effectLst/>
              </a:rPr>
              <a:t> своих </a:t>
            </a:r>
            <a:r>
              <a:rPr lang="ru-RU" sz="2600" u="sng" dirty="0">
                <a:effectLst/>
              </a:rPr>
              <a:t>целей, </a:t>
            </a:r>
          </a:p>
          <a:p>
            <a:pPr>
              <a:lnSpc>
                <a:spcPct val="90000"/>
              </a:lnSpc>
              <a:buNone/>
            </a:pPr>
            <a:r>
              <a:rPr lang="ru-RU" sz="2600" u="sng" dirty="0">
                <a:effectLst/>
              </a:rPr>
              <a:t>расширять свои знания и возможности, </a:t>
            </a:r>
          </a:p>
          <a:p>
            <a:pPr>
              <a:lnSpc>
                <a:spcPct val="90000"/>
              </a:lnSpc>
              <a:buNone/>
            </a:pPr>
            <a:r>
              <a:rPr lang="ru-RU" sz="2600" u="sng" dirty="0">
                <a:effectLst/>
              </a:rPr>
              <a:t>участвовать в социальной жизни</a:t>
            </a:r>
            <a:r>
              <a:rPr lang="ru-RU" sz="2600" dirty="0">
                <a:effectLst/>
              </a:rPr>
              <a:t>. </a:t>
            </a:r>
            <a:endParaRPr lang="ru-RU" sz="26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4543425" y="29876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latin typeface="Arial" pitchFamily="34" charset="0"/>
              </a:rPr>
              <a:t/>
            </a:r>
            <a:br>
              <a:rPr lang="ru-RU">
                <a:latin typeface="Arial" pitchFamily="34" charset="0"/>
              </a:rPr>
            </a:br>
            <a:endParaRPr lang="ru-RU"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18954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40352" y="5661248"/>
            <a:ext cx="1152126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72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16013" y="188913"/>
            <a:ext cx="8027987" cy="9366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/>
              <a:t>Достигнутые уровни </a:t>
            </a:r>
            <a:r>
              <a:rPr lang="ru-RU" sz="3200" b="1" i="1" dirty="0"/>
              <a:t>читательской </a:t>
            </a:r>
            <a:r>
              <a:rPr lang="ru-RU" sz="3200" b="1" i="1" dirty="0" smtClean="0"/>
              <a:t>грамотности </a:t>
            </a:r>
            <a:r>
              <a:rPr lang="en-US" sz="3200" b="1" i="1" dirty="0" smtClean="0"/>
              <a:t>(PISA)</a:t>
            </a:r>
            <a:r>
              <a:rPr lang="ru-RU" sz="3200" b="1" i="1" dirty="0" smtClean="0"/>
              <a:t>: о чем они говорят?</a:t>
            </a:r>
            <a:endParaRPr lang="ru-RU" sz="3200" b="1" i="1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 flipH="1">
            <a:off x="827088" y="0"/>
            <a:ext cx="215900" cy="6858000"/>
          </a:xfrm>
          <a:prstGeom prst="rect">
            <a:avLst/>
          </a:prstGeom>
          <a:solidFill>
            <a:srgbClr val="9685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827088" y="6237288"/>
            <a:ext cx="1009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827088" y="4797425"/>
            <a:ext cx="1009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827088" y="3355975"/>
            <a:ext cx="1009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827088" y="1916113"/>
            <a:ext cx="1009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971550" y="5661025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 Black" pitchFamily="34" charset="0"/>
              </a:rPr>
              <a:t>II</a:t>
            </a:r>
            <a:endParaRPr lang="ru-RU" sz="3600" b="1">
              <a:latin typeface="Arial Black" pitchFamily="34" charset="0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900113" y="4076700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 Black" pitchFamily="34" charset="0"/>
              </a:rPr>
              <a:t>III</a:t>
            </a:r>
            <a:endParaRPr lang="ru-RU" sz="3600" b="1">
              <a:latin typeface="Arial Black" pitchFamily="34" charset="0"/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900113" y="2636838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 Black" pitchFamily="34" charset="0"/>
              </a:rPr>
              <a:t>IV</a:t>
            </a:r>
            <a:endParaRPr lang="ru-RU" sz="3600" b="1">
              <a:latin typeface="Arial Black" pitchFamily="34" charset="0"/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971550" y="1196975"/>
            <a:ext cx="11521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latin typeface="Arial Black" pitchFamily="34" charset="0"/>
              </a:rPr>
              <a:t>V-VI</a:t>
            </a:r>
            <a:endParaRPr lang="ru-RU" sz="2700" b="1" dirty="0">
              <a:latin typeface="Arial Black" pitchFamily="34" charset="0"/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0" y="60213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407</a:t>
            </a:r>
            <a:endParaRPr lang="ru-RU" b="1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0" y="458152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480</a:t>
            </a:r>
            <a:endParaRPr lang="ru-RU" b="1"/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0" y="3098801"/>
            <a:ext cx="755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553</a:t>
            </a:r>
            <a:endParaRPr lang="ru-RU" b="1" dirty="0"/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0" y="1838324"/>
            <a:ext cx="827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625</a:t>
            </a:r>
            <a:endParaRPr lang="ru-RU" b="1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1907704" y="1628801"/>
            <a:ext cx="3492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Потенциал </a:t>
            </a:r>
            <a:r>
              <a:rPr lang="ru-RU" sz="2400" b="1" dirty="0" smtClean="0"/>
              <a:t>нации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1907705" y="2276475"/>
            <a:ext cx="46073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Способны с помощью текстов изучать новый предмет.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1979613" y="3644900"/>
            <a:ext cx="6048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Способны с помощью текстов ориентироваться в житейских ситуациях.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1835696" y="5013324"/>
            <a:ext cx="7057479" cy="158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B050"/>
                </a:solidFill>
              </a:rPr>
              <a:t>Минимальное, пороговое условие успешного функционирования современного взрослого человека в обыденной жизни.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88840"/>
            <a:ext cx="176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40352" y="5661248"/>
            <a:ext cx="1152126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534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52400"/>
            <a:ext cx="7696200" cy="5029200"/>
          </a:xfrm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981200" y="5105400"/>
            <a:ext cx="67056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dirty="0"/>
          </a:p>
          <a:p>
            <a:pPr algn="ctr"/>
            <a:r>
              <a:rPr lang="ru-RU" b="1" dirty="0"/>
              <a:t>В России ведущим является </a:t>
            </a:r>
          </a:p>
          <a:p>
            <a:pPr algn="ctr"/>
            <a:r>
              <a:rPr lang="ru-RU" b="1" dirty="0"/>
              <a:t>2-ой уровень читательской грамотности, </a:t>
            </a:r>
          </a:p>
          <a:p>
            <a:pPr algn="ctr"/>
            <a:r>
              <a:rPr lang="ru-RU" b="1" dirty="0"/>
              <a:t>обслуживающий самые элементарные житейские ситуации </a:t>
            </a:r>
          </a:p>
          <a:p>
            <a:pPr algn="ctr"/>
            <a:r>
              <a:rPr lang="ru-RU" b="1" dirty="0"/>
              <a:t>(и общественные, и деловые, и учебные), </a:t>
            </a:r>
          </a:p>
          <a:p>
            <a:pPr algn="ctr"/>
            <a:r>
              <a:rPr lang="ru-RU" b="1" dirty="0"/>
              <a:t>требующие минимальной опоры на письменное сообщение. 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16013" y="188913"/>
            <a:ext cx="8027987" cy="9366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/>
              <a:t>Достигнутые уровни </a:t>
            </a:r>
            <a:r>
              <a:rPr lang="ru-RU" sz="3200" b="1" i="1" dirty="0"/>
              <a:t>читательской </a:t>
            </a:r>
            <a:r>
              <a:rPr lang="ru-RU" sz="3200" b="1" i="1" dirty="0" smtClean="0"/>
              <a:t>грамотности </a:t>
            </a:r>
            <a:r>
              <a:rPr lang="en-US" sz="3200" b="1" i="1" dirty="0" smtClean="0"/>
              <a:t>(PISA)</a:t>
            </a:r>
            <a:r>
              <a:rPr lang="ru-RU" sz="3200" b="1" i="1" dirty="0" smtClean="0"/>
              <a:t>: о чем они говорят?</a:t>
            </a:r>
            <a:endParaRPr lang="ru-RU" sz="3200" b="1" i="1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 flipH="1">
            <a:off x="827088" y="0"/>
            <a:ext cx="215900" cy="6858000"/>
          </a:xfrm>
          <a:prstGeom prst="rect">
            <a:avLst/>
          </a:prstGeom>
          <a:solidFill>
            <a:srgbClr val="9685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827088" y="6237288"/>
            <a:ext cx="1009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827088" y="4797425"/>
            <a:ext cx="1009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827088" y="3355975"/>
            <a:ext cx="1009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827088" y="1916113"/>
            <a:ext cx="1009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971550" y="5661025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 Black" pitchFamily="34" charset="0"/>
              </a:rPr>
              <a:t>II</a:t>
            </a:r>
            <a:endParaRPr lang="ru-RU" sz="3600" b="1">
              <a:latin typeface="Arial Black" pitchFamily="34" charset="0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900113" y="4076700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 Black" pitchFamily="34" charset="0"/>
              </a:rPr>
              <a:t>III</a:t>
            </a:r>
            <a:endParaRPr lang="ru-RU" sz="3600" b="1">
              <a:latin typeface="Arial Black" pitchFamily="34" charset="0"/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900113" y="2636838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 Black" pitchFamily="34" charset="0"/>
              </a:rPr>
              <a:t>IV</a:t>
            </a:r>
            <a:endParaRPr lang="ru-RU" sz="3600" b="1">
              <a:latin typeface="Arial Black" pitchFamily="34" charset="0"/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971550" y="1196975"/>
            <a:ext cx="11521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smtClean="0">
                <a:latin typeface="Arial Black" pitchFamily="34" charset="0"/>
              </a:rPr>
              <a:t>V-VI</a:t>
            </a:r>
            <a:endParaRPr lang="ru-RU" sz="2700" b="1" dirty="0">
              <a:latin typeface="Arial Black" pitchFamily="34" charset="0"/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0" y="60213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407</a:t>
            </a:r>
            <a:endParaRPr lang="ru-RU" b="1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0" y="458152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480</a:t>
            </a:r>
            <a:endParaRPr lang="ru-RU" b="1"/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0" y="3098801"/>
            <a:ext cx="755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553</a:t>
            </a:r>
            <a:endParaRPr lang="ru-RU" b="1" dirty="0"/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0" y="1838324"/>
            <a:ext cx="827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625</a:t>
            </a:r>
            <a:endParaRPr lang="ru-RU" b="1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1907704" y="1628801"/>
            <a:ext cx="3492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Потенциал </a:t>
            </a:r>
            <a:r>
              <a:rPr lang="ru-RU" sz="2400" b="1" dirty="0" smtClean="0"/>
              <a:t>нации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1907705" y="2276475"/>
            <a:ext cx="46073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Способны с помощью текстов изучать новый предмет.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1979613" y="3644900"/>
            <a:ext cx="6048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Способны с помощью текстов ориентироваться в житейских ситуациях.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1835696" y="5013324"/>
            <a:ext cx="7057479" cy="158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B050"/>
                </a:solidFill>
              </a:rPr>
              <a:t>Минимальное, пороговое условие успешного функционирования современного взрослого человека в обыденной жизни.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88840"/>
            <a:ext cx="176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40352" y="5661248"/>
            <a:ext cx="1152126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534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5627688" cy="1143000"/>
          </a:xfrm>
        </p:spPr>
        <p:txBody>
          <a:bodyPr/>
          <a:lstStyle/>
          <a:p>
            <a:r>
              <a:rPr lang="ru-RU" sz="3200" i="1"/>
              <a:t>…почувствуйте разницу…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457200" y="2133600"/>
          <a:ext cx="8137525" cy="3387725"/>
        </p:xfrm>
        <a:graphic>
          <a:graphicData uri="http://schemas.openxmlformats.org/presentationml/2006/ole">
            <p:oleObj spid="_x0000_s24578" name="Chart" r:id="rId4" imgW="8763160" imgH="364817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Уровень читательской компетенции </a:t>
            </a:r>
            <a:r>
              <a:rPr lang="ru-RU" sz="2800" dirty="0" smtClean="0"/>
              <a:t>Результаты измерений </a:t>
            </a:r>
            <a:r>
              <a:rPr lang="ru-RU" sz="2800" dirty="0" smtClean="0"/>
              <a:t>учащихся 4-х классов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Сравнительная </a:t>
            </a:r>
            <a:r>
              <a:rPr lang="ru-RU" sz="2800" dirty="0" smtClean="0"/>
              <a:t>характеристика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8552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72913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1440</Words>
  <Application>Microsoft Office PowerPoint</Application>
  <PresentationFormat>Экран (4:3)</PresentationFormat>
  <Paragraphs>271</Paragraphs>
  <Slides>28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Chart</vt:lpstr>
      <vt:lpstr>Муниципальное автономное общеобразовательное учреждение Гимназия  г. Чайковский   Программа апробационной деятельности  на 2015-2017 гг. «Формирование основ смыслового чтения   и понимания текста у обучающихся 5-6 классов»</vt:lpstr>
      <vt:lpstr>Планируемые результаты освоения ООП ООО</vt:lpstr>
      <vt:lpstr>Изменения в определении читательской грамотности</vt:lpstr>
      <vt:lpstr>Читательская грамотность  (определение PISA)</vt:lpstr>
      <vt:lpstr>Достигнутые уровни читательской грамотности (PISA): о чем они говорят?</vt:lpstr>
      <vt:lpstr>Слайд 6</vt:lpstr>
      <vt:lpstr>Достигнутые уровни читательской грамотности (PISA): о чем они говорят?</vt:lpstr>
      <vt:lpstr>…почувствуйте разницу…</vt:lpstr>
      <vt:lpstr>Уровень читательской компетенции Результаты измерений учащихся 4-х классов Сравнительная характеристика</vt:lpstr>
      <vt:lpstr>Выводы</vt:lpstr>
      <vt:lpstr>Читательские умения</vt:lpstr>
      <vt:lpstr>Образовательные результаты</vt:lpstr>
      <vt:lpstr>Метапредметный результат</vt:lpstr>
      <vt:lpstr>Средства достижения планируемых результатов Читательская конференция: Читаем! Думаем! Действуем! Иллюстрируем! Создаём! </vt:lpstr>
      <vt:lpstr>    Основные линии читательской конференции Линия «Читательская практика и детское творчество» (очная конференция)    </vt:lpstr>
      <vt:lpstr>Слайд 16</vt:lpstr>
      <vt:lpstr>Читательская конференция  Линия «Современные информационно-коммуникационные технологии» (дистанционная конференция)</vt:lpstr>
      <vt:lpstr>Слайд 18</vt:lpstr>
      <vt:lpstr>Слайд 19</vt:lpstr>
      <vt:lpstr>Слайд 20</vt:lpstr>
      <vt:lpstr>Интерактивные продукты</vt:lpstr>
      <vt:lpstr> Планируемые результаты освоения учебного предмета </vt:lpstr>
      <vt:lpstr>Продукты апробационной деятельности</vt:lpstr>
      <vt:lpstr>Слайд 24</vt:lpstr>
      <vt:lpstr>Действия учителей </vt:lpstr>
      <vt:lpstr>Наиболее распространённые стратегии чтения</vt:lpstr>
      <vt:lpstr>Целевое назначение учебного курса «Читательская конференция»</vt:lpstr>
      <vt:lpstr>Разработка программы  «Смысловое чтение» для ОО как  актуальная педагогическая задача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Гимназия  г. Чайковский Программа апробационной деятельности  на 2015-2017 гг. «Формирование основ смыслового чтения  у обучающихся 5-6 классов»</dc:title>
  <dc:creator>Atmaeva</dc:creator>
  <cp:lastModifiedBy>Елена</cp:lastModifiedBy>
  <cp:revision>58</cp:revision>
  <dcterms:created xsi:type="dcterms:W3CDTF">2015-06-02T09:41:31Z</dcterms:created>
  <dcterms:modified xsi:type="dcterms:W3CDTF">2015-06-05T02:34:46Z</dcterms:modified>
</cp:coreProperties>
</file>