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94" r:id="rId4"/>
    <p:sldId id="258" r:id="rId5"/>
    <p:sldId id="278" r:id="rId6"/>
    <p:sldId id="263" r:id="rId7"/>
    <p:sldId id="266" r:id="rId8"/>
    <p:sldId id="292" r:id="rId9"/>
    <p:sldId id="293" r:id="rId10"/>
    <p:sldId id="265" r:id="rId11"/>
    <p:sldId id="268" r:id="rId12"/>
    <p:sldId id="297" r:id="rId13"/>
    <p:sldId id="300" r:id="rId14"/>
    <p:sldId id="301" r:id="rId15"/>
    <p:sldId id="289" r:id="rId16"/>
    <p:sldId id="302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4637"/>
    <a:srgbClr val="963D00"/>
    <a:srgbClr val="5F5F5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2" d="100"/>
          <a:sy n="8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30924-20CC-4665-B6D0-8A075901FE1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6E46-01EF-408B-B0C9-7B142F66C0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36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6E46-01EF-408B-B0C9-7B142F66C0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05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12" descr="11"/>
          <p:cNvPicPr>
            <a:picLocks noChangeAspect="1" noChangeArrowheads="1"/>
          </p:cNvPicPr>
          <p:nvPr/>
        </p:nvPicPr>
        <p:blipFill>
          <a:blip r:embed="rId3" cstate="print"/>
          <a:srcRect b="107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11" name="Picture 15" descr="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8" descr="5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14" name="Picture 14" descr="3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9" descr="6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18" name="Picture 16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4"/>
          <p:cNvPicPr>
            <a:picLocks noChangeAspect="1" noChangeArrowheads="1"/>
          </p:cNvPicPr>
          <p:nvPr/>
        </p:nvPicPr>
        <p:blipFill>
          <a:blip r:embed="rId10" cstate="print"/>
          <a:srcRect r="-46" b="-5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7A093-2ADB-4C6F-9B97-6452E7D8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5343-074E-4367-8F60-F6D876BAD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9175-A55E-47D9-B5ED-0AD550201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26DC-1C7E-44F3-9185-861038E4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96B7-F264-4D3E-88D9-59E242574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2129-7DE7-4745-8C3A-80D1D131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9107-844D-4AAA-AAD1-B4C05333B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2275-F095-41F1-AF06-ED290F9D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D9B0-A2ED-46AE-944B-4DED4799A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6724-1694-4F28-9D4E-3567CE3B6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C482-F2B4-4621-816D-A6AC9720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9B76-3BC1-462E-AE49-2F415B8CA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1F07-89E0-4F3E-A150-EF066D9EF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B485-BE86-4428-860F-DE23C9B92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B627-58D8-4918-9CC9-53DC5D1DE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78EF-CFC9-426F-9E76-2FCB096E5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F99A-6158-49A2-B522-2ADCC7225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B78C-D113-41ED-B20C-0A46B5AD4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D750-9D45-4385-9FE5-89A1A1F3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A5C2-7BB0-4EE3-9DD9-F7E6D6A5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2E3E3-9829-4AC2-AA3F-EDD1B81C2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78A8-8ABF-49E3-AE2E-67E31308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6D7D-041B-4665-A2DE-B68625874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1B04D-E10E-40DE-ACA0-8BBFC75A2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9057-75E4-436C-A163-F1ACFA1B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0" name="Picture 12" descr="6"/>
          <p:cNvPicPr>
            <a:picLocks noChangeAspect="1" noChangeArrowheads="1"/>
          </p:cNvPicPr>
          <p:nvPr/>
        </p:nvPicPr>
        <p:blipFill>
          <a:blip r:embed="rId16" cstate="print"/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2045E7-97CB-40CF-A9DE-4512F31CB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7D4991-05D0-4448-AEE4-D8B3B2EE4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print"/>
          <a:srcRect b="107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 descr="3"/>
          <p:cNvPicPr>
            <a:picLocks noChangeAspect="1" noChangeArrowheads="1"/>
          </p:cNvPicPr>
          <p:nvPr/>
        </p:nvPicPr>
        <p:blipFill>
          <a:blip r:embed="rId19" cstate="print"/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2996952"/>
            <a:ext cx="5859760" cy="2088232"/>
          </a:xfrm>
        </p:spPr>
        <p:txBody>
          <a:bodyPr/>
          <a:lstStyle/>
          <a:p>
            <a:r>
              <a:rPr lang="ru-RU" sz="2500" dirty="0" smtClean="0">
                <a:solidFill>
                  <a:schemeClr val="bg2"/>
                </a:solidFill>
              </a:rPr>
              <a:t>Модель индивидуализации образовательного процесса в условиях введения и реализации ФГОС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301208"/>
            <a:ext cx="4419600" cy="1328192"/>
          </a:xfrm>
        </p:spPr>
        <p:txBody>
          <a:bodyPr/>
          <a:lstStyle/>
          <a:p>
            <a:r>
              <a:rPr lang="ru-RU" dirty="0" smtClean="0"/>
              <a:t>МАОУ Гимназия г. Чайковский</a:t>
            </a:r>
            <a:endParaRPr lang="en-US" dirty="0" smtClean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4438650" y="6205538"/>
            <a:ext cx="74613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gray">
          <a:xfrm>
            <a:off x="5757863" y="2273300"/>
            <a:ext cx="2166937" cy="2994025"/>
          </a:xfrm>
          <a:prstGeom prst="roundRect">
            <a:avLst>
              <a:gd name="adj" fmla="val 12574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5754688" y="4491038"/>
            <a:ext cx="2159000" cy="769937"/>
          </a:xfrm>
          <a:prstGeom prst="roundRect">
            <a:avLst>
              <a:gd name="adj" fmla="val 32134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5773738" y="2282825"/>
            <a:ext cx="2130425" cy="771525"/>
          </a:xfrm>
          <a:prstGeom prst="roundRect">
            <a:avLst>
              <a:gd name="adj" fmla="val 31319"/>
            </a:avLst>
          </a:prstGeom>
          <a:gradFill rotWithShape="1">
            <a:gsLst>
              <a:gs pos="0">
                <a:schemeClr val="folHlink">
                  <a:gamma/>
                  <a:tint val="33333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3417888" y="2554288"/>
            <a:ext cx="2170112" cy="2713037"/>
            <a:chOff x="2234" y="1634"/>
            <a:chExt cx="1489" cy="1862"/>
          </a:xfrm>
        </p:grpSpPr>
        <p:sp>
          <p:nvSpPr>
            <p:cNvPr id="22548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gray">
            <a:xfrm>
              <a:off x="2241" y="1641"/>
              <a:ext cx="1476" cy="478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1111250" y="2959100"/>
            <a:ext cx="2170113" cy="2308225"/>
            <a:chOff x="797" y="1945"/>
            <a:chExt cx="1489" cy="1584"/>
          </a:xfrm>
        </p:grpSpPr>
        <p:sp>
          <p:nvSpPr>
            <p:cNvPr id="22545" name="AutoShape 10"/>
            <p:cNvSpPr>
              <a:spLocks noChangeArrowheads="1"/>
            </p:cNvSpPr>
            <p:nvPr/>
          </p:nvSpPr>
          <p:spPr bwMode="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gray">
            <a:xfrm>
              <a:off x="797" y="3118"/>
              <a:ext cx="1488" cy="407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gray">
            <a:xfrm>
              <a:off x="817" y="1950"/>
              <a:ext cx="1463" cy="407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4" name="Text Box 13"/>
          <p:cNvSpPr txBox="1">
            <a:spLocks noChangeArrowheads="1"/>
          </p:cNvSpPr>
          <p:nvPr/>
        </p:nvSpPr>
        <p:spPr bwMode="white">
          <a:xfrm>
            <a:off x="1211263" y="2996952"/>
            <a:ext cx="1958975" cy="212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 </a:t>
            </a:r>
            <a:endParaRPr lang="ru-RU" sz="1600" b="1" dirty="0" smtClean="0">
              <a:solidFill>
                <a:srgbClr val="FFFFFF"/>
              </a:solidFill>
              <a:cs typeface="Arial" charset="0"/>
            </a:endParaRPr>
          </a:p>
          <a:p>
            <a:pPr marL="120650" indent="-120650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Н</a:t>
            </a:r>
            <a:r>
              <a:rPr lang="ru-RU" sz="2000" dirty="0" smtClean="0">
                <a:solidFill>
                  <a:srgbClr val="FFFFFF"/>
                </a:solidFill>
              </a:rPr>
              <a:t>авигация возможных способов и форм личного </a:t>
            </a:r>
            <a:r>
              <a:rPr lang="ru-RU" sz="2000" dirty="0" smtClean="0">
                <a:solidFill>
                  <a:srgbClr val="FFFFFF"/>
                </a:solidFill>
              </a:rPr>
              <a:t>образования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white">
          <a:xfrm>
            <a:off x="5724128" y="2925763"/>
            <a:ext cx="2087960" cy="247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Умение учащихся пользоваться знаниями как инструментом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(овладение универсальными технологиями)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228725" y="5548313"/>
            <a:ext cx="65373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Практическая значимость результатов</a:t>
            </a:r>
            <a:endParaRPr lang="en-US" sz="20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2540" name="WordArt 20"/>
          <p:cNvSpPr>
            <a:spLocks noChangeArrowheads="1" noChangeShapeType="1" noTextEdit="1"/>
          </p:cNvSpPr>
          <p:nvPr/>
        </p:nvSpPr>
        <p:spPr bwMode="black">
          <a:xfrm>
            <a:off x="1238250" y="3051175"/>
            <a:ext cx="558800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195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22541" name="WordArt 21"/>
          <p:cNvSpPr>
            <a:spLocks noChangeArrowheads="1" noChangeShapeType="1" noTextEdit="1"/>
          </p:cNvSpPr>
          <p:nvPr/>
        </p:nvSpPr>
        <p:spPr bwMode="black">
          <a:xfrm>
            <a:off x="3536950" y="2628900"/>
            <a:ext cx="5603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195"/>
                  </a:srgbClr>
                </a:solidFill>
                <a:latin typeface="Arial Black"/>
              </a:rPr>
              <a:t>02</a:t>
            </a:r>
          </a:p>
        </p:txBody>
      </p:sp>
      <p:sp>
        <p:nvSpPr>
          <p:cNvPr id="22542" name="WordArt 22"/>
          <p:cNvSpPr>
            <a:spLocks noChangeArrowheads="1" noChangeShapeType="1" noTextEdit="1"/>
          </p:cNvSpPr>
          <p:nvPr/>
        </p:nvSpPr>
        <p:spPr bwMode="black">
          <a:xfrm>
            <a:off x="5842000" y="2354263"/>
            <a:ext cx="5603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195"/>
                  </a:srgbClr>
                </a:solidFill>
                <a:latin typeface="Arial Black"/>
              </a:rPr>
              <a:t>03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FFFF">
                  <a:alpha val="50195"/>
                </a:srgbClr>
              </a:solidFill>
              <a:latin typeface="Arial Black"/>
            </a:endParaRPr>
          </a:p>
        </p:txBody>
      </p:sp>
      <p:sp>
        <p:nvSpPr>
          <p:cNvPr id="2254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 какой результат работает проект?</a:t>
            </a:r>
            <a:endParaRPr lang="en-US" sz="3200" dirty="0" smtClean="0"/>
          </a:p>
        </p:txBody>
      </p:sp>
      <p:sp>
        <p:nvSpPr>
          <p:cNvPr id="22544" name="Прямоугольник 23"/>
          <p:cNvSpPr>
            <a:spLocks noChangeArrowheads="1"/>
          </p:cNvSpPr>
          <p:nvPr/>
        </p:nvSpPr>
        <p:spPr bwMode="auto">
          <a:xfrm>
            <a:off x="3419475" y="3105150"/>
            <a:ext cx="21605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dirty="0" smtClean="0">
                <a:solidFill>
                  <a:srgbClr val="FFFFFF"/>
                </a:solidFill>
              </a:rPr>
              <a:t>Нормы выбора учащимися собственного образования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7"/>
          <p:cNvSpPr>
            <a:spLocks noChangeArrowheads="1"/>
          </p:cNvSpPr>
          <p:nvPr/>
        </p:nvSpPr>
        <p:spPr bwMode="gray">
          <a:xfrm>
            <a:off x="1273175" y="2362200"/>
            <a:ext cx="4191000" cy="7032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7650" name="Rectangle 48"/>
          <p:cNvSpPr>
            <a:spLocks noChangeArrowheads="1"/>
          </p:cNvSpPr>
          <p:nvPr/>
        </p:nvSpPr>
        <p:spPr bwMode="ltGray">
          <a:xfrm>
            <a:off x="1273175" y="3079750"/>
            <a:ext cx="4267200" cy="8223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7651" name="Rectangle 49"/>
          <p:cNvSpPr>
            <a:spLocks noChangeArrowheads="1"/>
          </p:cNvSpPr>
          <p:nvPr/>
        </p:nvSpPr>
        <p:spPr bwMode="gray">
          <a:xfrm>
            <a:off x="1273175" y="3908425"/>
            <a:ext cx="3810000" cy="8175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7652" name="Rectangle 50"/>
          <p:cNvSpPr>
            <a:spLocks noChangeArrowheads="1"/>
          </p:cNvSpPr>
          <p:nvPr/>
        </p:nvSpPr>
        <p:spPr bwMode="ltGray">
          <a:xfrm>
            <a:off x="1273175" y="4748213"/>
            <a:ext cx="3200400" cy="8223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7653" name="Rectangle 51"/>
          <p:cNvSpPr>
            <a:spLocks noChangeArrowheads="1"/>
          </p:cNvSpPr>
          <p:nvPr/>
        </p:nvSpPr>
        <p:spPr bwMode="gray">
          <a:xfrm>
            <a:off x="1273175" y="5586413"/>
            <a:ext cx="2514600" cy="8064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7654" name="Line 52"/>
          <p:cNvSpPr>
            <a:spLocks noChangeShapeType="1"/>
          </p:cNvSpPr>
          <p:nvPr/>
        </p:nvSpPr>
        <p:spPr bwMode="auto">
          <a:xfrm flipH="1">
            <a:off x="1273175" y="6388100"/>
            <a:ext cx="1854200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Line 53"/>
          <p:cNvSpPr>
            <a:spLocks noChangeShapeType="1"/>
          </p:cNvSpPr>
          <p:nvPr/>
        </p:nvSpPr>
        <p:spPr bwMode="auto">
          <a:xfrm flipH="1">
            <a:off x="1273175" y="5576888"/>
            <a:ext cx="2392363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Line 54"/>
          <p:cNvSpPr>
            <a:spLocks noChangeShapeType="1"/>
          </p:cNvSpPr>
          <p:nvPr/>
        </p:nvSpPr>
        <p:spPr bwMode="auto">
          <a:xfrm flipH="1">
            <a:off x="1273175" y="4735513"/>
            <a:ext cx="2809875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Line 55"/>
          <p:cNvSpPr>
            <a:spLocks noChangeShapeType="1"/>
          </p:cNvSpPr>
          <p:nvPr/>
        </p:nvSpPr>
        <p:spPr bwMode="auto">
          <a:xfrm flipH="1">
            <a:off x="1273175" y="3906838"/>
            <a:ext cx="3287713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Line 56"/>
          <p:cNvSpPr>
            <a:spLocks noChangeShapeType="1"/>
          </p:cNvSpPr>
          <p:nvPr/>
        </p:nvSpPr>
        <p:spPr bwMode="auto">
          <a:xfrm flipH="1">
            <a:off x="1273175" y="3073400"/>
            <a:ext cx="3765550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57"/>
          <p:cNvSpPr>
            <a:spLocks noChangeShapeType="1"/>
          </p:cNvSpPr>
          <p:nvPr/>
        </p:nvSpPr>
        <p:spPr bwMode="auto">
          <a:xfrm flipH="1">
            <a:off x="1273175" y="2362200"/>
            <a:ext cx="4184650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Line 58"/>
          <p:cNvSpPr>
            <a:spLocks noChangeShapeType="1"/>
          </p:cNvSpPr>
          <p:nvPr/>
        </p:nvSpPr>
        <p:spPr bwMode="auto">
          <a:xfrm flipH="1">
            <a:off x="1512888" y="2362200"/>
            <a:ext cx="11112" cy="71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Line 59"/>
          <p:cNvSpPr>
            <a:spLocks noChangeShapeType="1"/>
          </p:cNvSpPr>
          <p:nvPr/>
        </p:nvSpPr>
        <p:spPr bwMode="auto">
          <a:xfrm>
            <a:off x="1511300" y="3073400"/>
            <a:ext cx="1588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Line 60"/>
          <p:cNvSpPr>
            <a:spLocks noChangeShapeType="1"/>
          </p:cNvSpPr>
          <p:nvPr/>
        </p:nvSpPr>
        <p:spPr bwMode="auto">
          <a:xfrm>
            <a:off x="1511300" y="3914775"/>
            <a:ext cx="1588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Line 61"/>
          <p:cNvSpPr>
            <a:spLocks noChangeShapeType="1"/>
          </p:cNvSpPr>
          <p:nvPr/>
        </p:nvSpPr>
        <p:spPr bwMode="auto">
          <a:xfrm>
            <a:off x="1511300" y="4756150"/>
            <a:ext cx="1588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Line 62"/>
          <p:cNvSpPr>
            <a:spLocks noChangeShapeType="1"/>
          </p:cNvSpPr>
          <p:nvPr/>
        </p:nvSpPr>
        <p:spPr bwMode="auto">
          <a:xfrm>
            <a:off x="1511300" y="5597525"/>
            <a:ext cx="12700" cy="803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Text Box 65"/>
          <p:cNvSpPr txBox="1">
            <a:spLocks noChangeArrowheads="1"/>
          </p:cNvSpPr>
          <p:nvPr/>
        </p:nvSpPr>
        <p:spPr bwMode="auto">
          <a:xfrm>
            <a:off x="1517650" y="4203700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100 %</a:t>
            </a:r>
            <a:endParaRPr lang="en-US" sz="14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666" name="Text Box 66"/>
          <p:cNvSpPr txBox="1">
            <a:spLocks noChangeArrowheads="1"/>
          </p:cNvSpPr>
          <p:nvPr/>
        </p:nvSpPr>
        <p:spPr bwMode="auto">
          <a:xfrm>
            <a:off x="1517650" y="5026025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8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0 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% учителей</a:t>
            </a:r>
            <a:endParaRPr lang="en-US" sz="14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667" name="Text Box 67"/>
          <p:cNvSpPr txBox="1">
            <a:spLocks noChangeArrowheads="1"/>
          </p:cNvSpPr>
          <p:nvPr/>
        </p:nvSpPr>
        <p:spPr bwMode="auto">
          <a:xfrm>
            <a:off x="1517650" y="5848350"/>
            <a:ext cx="183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80 % - высшая и </a:t>
            </a:r>
            <a:endParaRPr lang="en-US" sz="14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I</a:t>
            </a:r>
            <a:r>
              <a:rPr lang="ru-RU" sz="14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категория</a:t>
            </a:r>
            <a:endParaRPr lang="en-US" sz="14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668" name="Line 69"/>
          <p:cNvSpPr>
            <a:spLocks noChangeShapeType="1"/>
          </p:cNvSpPr>
          <p:nvPr/>
        </p:nvSpPr>
        <p:spPr bwMode="gray">
          <a:xfrm>
            <a:off x="5492750" y="6388100"/>
            <a:ext cx="1854200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Line 70"/>
          <p:cNvSpPr>
            <a:spLocks noChangeShapeType="1"/>
          </p:cNvSpPr>
          <p:nvPr/>
        </p:nvSpPr>
        <p:spPr bwMode="gray">
          <a:xfrm>
            <a:off x="5492750" y="5576888"/>
            <a:ext cx="2392363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Freeform 71"/>
          <p:cNvSpPr>
            <a:spLocks/>
          </p:cNvSpPr>
          <p:nvPr/>
        </p:nvSpPr>
        <p:spPr bwMode="gray">
          <a:xfrm>
            <a:off x="7340600" y="5156200"/>
            <a:ext cx="895350" cy="1235075"/>
          </a:xfrm>
          <a:custGeom>
            <a:avLst/>
            <a:gdLst>
              <a:gd name="T0" fmla="*/ 399 w 847"/>
              <a:gd name="T1" fmla="*/ 1078 h 1079"/>
              <a:gd name="T2" fmla="*/ 0 w 847"/>
              <a:gd name="T3" fmla="*/ 459 h 1079"/>
              <a:gd name="T4" fmla="*/ 374 w 847"/>
              <a:gd name="T5" fmla="*/ 0 h 1079"/>
              <a:gd name="T6" fmla="*/ 846 w 847"/>
              <a:gd name="T7" fmla="*/ 536 h 1079"/>
              <a:gd name="T8" fmla="*/ 399 w 847"/>
              <a:gd name="T9" fmla="*/ 1078 h 1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7"/>
              <a:gd name="T16" fmla="*/ 0 h 1079"/>
              <a:gd name="T17" fmla="*/ 847 w 847"/>
              <a:gd name="T18" fmla="*/ 1079 h 10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7" h="1079">
                <a:moveTo>
                  <a:pt x="399" y="1078"/>
                </a:moveTo>
                <a:lnTo>
                  <a:pt x="0" y="459"/>
                </a:lnTo>
                <a:lnTo>
                  <a:pt x="374" y="0"/>
                </a:lnTo>
                <a:lnTo>
                  <a:pt x="846" y="536"/>
                </a:lnTo>
                <a:lnTo>
                  <a:pt x="399" y="1078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72"/>
          <p:cNvSpPr>
            <a:spLocks/>
          </p:cNvSpPr>
          <p:nvPr/>
        </p:nvSpPr>
        <p:spPr bwMode="gray">
          <a:xfrm>
            <a:off x="3562350" y="5156200"/>
            <a:ext cx="4173538" cy="525463"/>
          </a:xfrm>
          <a:custGeom>
            <a:avLst/>
            <a:gdLst>
              <a:gd name="T0" fmla="*/ 0 w 3947"/>
              <a:gd name="T1" fmla="*/ 459 h 460"/>
              <a:gd name="T2" fmla="*/ 3573 w 3947"/>
              <a:gd name="T3" fmla="*/ 459 h 460"/>
              <a:gd name="T4" fmla="*/ 3946 w 3947"/>
              <a:gd name="T5" fmla="*/ 0 h 460"/>
              <a:gd name="T6" fmla="*/ 505 w 3947"/>
              <a:gd name="T7" fmla="*/ 0 h 460"/>
              <a:gd name="T8" fmla="*/ 0 w 3947"/>
              <a:gd name="T9" fmla="*/ 459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47"/>
              <a:gd name="T16" fmla="*/ 0 h 460"/>
              <a:gd name="T17" fmla="*/ 3947 w 3947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47" h="460">
                <a:moveTo>
                  <a:pt x="0" y="459"/>
                </a:moveTo>
                <a:lnTo>
                  <a:pt x="3573" y="459"/>
                </a:lnTo>
                <a:lnTo>
                  <a:pt x="3946" y="0"/>
                </a:lnTo>
                <a:lnTo>
                  <a:pt x="505" y="0"/>
                </a:lnTo>
                <a:lnTo>
                  <a:pt x="0" y="459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73"/>
          <p:cNvSpPr>
            <a:spLocks/>
          </p:cNvSpPr>
          <p:nvPr/>
        </p:nvSpPr>
        <p:spPr bwMode="gray">
          <a:xfrm>
            <a:off x="3155950" y="5680075"/>
            <a:ext cx="4608513" cy="712788"/>
          </a:xfrm>
          <a:custGeom>
            <a:avLst/>
            <a:gdLst>
              <a:gd name="T0" fmla="*/ 383 w 4357"/>
              <a:gd name="T1" fmla="*/ 0 h 623"/>
              <a:gd name="T2" fmla="*/ 3954 w 4357"/>
              <a:gd name="T3" fmla="*/ 0 h 623"/>
              <a:gd name="T4" fmla="*/ 4356 w 4357"/>
              <a:gd name="T5" fmla="*/ 622 h 623"/>
              <a:gd name="T6" fmla="*/ 0 w 4357"/>
              <a:gd name="T7" fmla="*/ 622 h 623"/>
              <a:gd name="T8" fmla="*/ 383 w 4357"/>
              <a:gd name="T9" fmla="*/ 0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7"/>
              <a:gd name="T16" fmla="*/ 0 h 623"/>
              <a:gd name="T17" fmla="*/ 4357 w 4357"/>
              <a:gd name="T18" fmla="*/ 623 h 6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7" h="623">
                <a:moveTo>
                  <a:pt x="383" y="0"/>
                </a:moveTo>
                <a:lnTo>
                  <a:pt x="3954" y="0"/>
                </a:lnTo>
                <a:lnTo>
                  <a:pt x="4356" y="622"/>
                </a:lnTo>
                <a:lnTo>
                  <a:pt x="0" y="622"/>
                </a:lnTo>
                <a:lnTo>
                  <a:pt x="383" y="0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74"/>
          <p:cNvSpPr>
            <a:spLocks/>
          </p:cNvSpPr>
          <p:nvPr/>
        </p:nvSpPr>
        <p:spPr bwMode="ltGray">
          <a:xfrm>
            <a:off x="6872288" y="4456113"/>
            <a:ext cx="792162" cy="1119187"/>
          </a:xfrm>
          <a:custGeom>
            <a:avLst/>
            <a:gdLst>
              <a:gd name="T0" fmla="*/ 382 w 749"/>
              <a:gd name="T1" fmla="*/ 976 h 977"/>
              <a:gd name="T2" fmla="*/ 0 w 749"/>
              <a:gd name="T3" fmla="*/ 342 h 977"/>
              <a:gd name="T4" fmla="*/ 280 w 749"/>
              <a:gd name="T5" fmla="*/ 0 h 977"/>
              <a:gd name="T6" fmla="*/ 748 w 749"/>
              <a:gd name="T7" fmla="*/ 538 h 977"/>
              <a:gd name="T8" fmla="*/ 382 w 749"/>
              <a:gd name="T9" fmla="*/ 976 h 9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9"/>
              <a:gd name="T16" fmla="*/ 0 h 977"/>
              <a:gd name="T17" fmla="*/ 749 w 749"/>
              <a:gd name="T18" fmla="*/ 977 h 9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9" h="977">
                <a:moveTo>
                  <a:pt x="382" y="976"/>
                </a:moveTo>
                <a:lnTo>
                  <a:pt x="0" y="342"/>
                </a:lnTo>
                <a:lnTo>
                  <a:pt x="280" y="0"/>
                </a:lnTo>
                <a:lnTo>
                  <a:pt x="748" y="538"/>
                </a:lnTo>
                <a:lnTo>
                  <a:pt x="382" y="976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75"/>
          <p:cNvSpPr>
            <a:spLocks/>
          </p:cNvSpPr>
          <p:nvPr/>
        </p:nvSpPr>
        <p:spPr bwMode="ltGray">
          <a:xfrm>
            <a:off x="4037013" y="4456113"/>
            <a:ext cx="3135312" cy="393700"/>
          </a:xfrm>
          <a:custGeom>
            <a:avLst/>
            <a:gdLst>
              <a:gd name="T0" fmla="*/ 0 w 2964"/>
              <a:gd name="T1" fmla="*/ 343 h 344"/>
              <a:gd name="T2" fmla="*/ 2684 w 2964"/>
              <a:gd name="T3" fmla="*/ 343 h 344"/>
              <a:gd name="T4" fmla="*/ 2963 w 2964"/>
              <a:gd name="T5" fmla="*/ 0 h 344"/>
              <a:gd name="T6" fmla="*/ 531 w 2964"/>
              <a:gd name="T7" fmla="*/ 1 h 344"/>
              <a:gd name="T8" fmla="*/ 0 w 2964"/>
              <a:gd name="T9" fmla="*/ 343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4"/>
              <a:gd name="T16" fmla="*/ 0 h 344"/>
              <a:gd name="T17" fmla="*/ 2964 w 2964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4" h="344">
                <a:moveTo>
                  <a:pt x="0" y="343"/>
                </a:moveTo>
                <a:lnTo>
                  <a:pt x="2684" y="343"/>
                </a:lnTo>
                <a:lnTo>
                  <a:pt x="2963" y="0"/>
                </a:lnTo>
                <a:lnTo>
                  <a:pt x="531" y="1"/>
                </a:lnTo>
                <a:lnTo>
                  <a:pt x="0" y="34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76"/>
          <p:cNvSpPr>
            <a:spLocks/>
          </p:cNvSpPr>
          <p:nvPr/>
        </p:nvSpPr>
        <p:spPr bwMode="ltGray">
          <a:xfrm>
            <a:off x="3640138" y="4849813"/>
            <a:ext cx="3640137" cy="725487"/>
          </a:xfrm>
          <a:custGeom>
            <a:avLst/>
            <a:gdLst>
              <a:gd name="T0" fmla="*/ 0 w 3443"/>
              <a:gd name="T1" fmla="*/ 633 h 634"/>
              <a:gd name="T2" fmla="*/ 3442 w 3443"/>
              <a:gd name="T3" fmla="*/ 633 h 634"/>
              <a:gd name="T4" fmla="*/ 3060 w 3443"/>
              <a:gd name="T5" fmla="*/ 0 h 634"/>
              <a:gd name="T6" fmla="*/ 377 w 3443"/>
              <a:gd name="T7" fmla="*/ 0 h 634"/>
              <a:gd name="T8" fmla="*/ 0 w 3443"/>
              <a:gd name="T9" fmla="*/ 633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3"/>
              <a:gd name="T16" fmla="*/ 0 h 634"/>
              <a:gd name="T17" fmla="*/ 3443 w 3443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3" h="634">
                <a:moveTo>
                  <a:pt x="0" y="633"/>
                </a:moveTo>
                <a:lnTo>
                  <a:pt x="3442" y="633"/>
                </a:lnTo>
                <a:lnTo>
                  <a:pt x="3060" y="0"/>
                </a:lnTo>
                <a:lnTo>
                  <a:pt x="377" y="0"/>
                </a:lnTo>
                <a:lnTo>
                  <a:pt x="0" y="633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tint val="4745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7676" name="Freeform 77"/>
          <p:cNvSpPr>
            <a:spLocks/>
          </p:cNvSpPr>
          <p:nvPr/>
        </p:nvSpPr>
        <p:spPr bwMode="gray">
          <a:xfrm>
            <a:off x="6403975" y="3763963"/>
            <a:ext cx="693738" cy="973137"/>
          </a:xfrm>
          <a:custGeom>
            <a:avLst/>
            <a:gdLst>
              <a:gd name="T0" fmla="*/ 0 w 655"/>
              <a:gd name="T1" fmla="*/ 263630 h 849"/>
              <a:gd name="T2" fmla="*/ 409888 w 655"/>
              <a:gd name="T3" fmla="*/ 971991 h 849"/>
              <a:gd name="T4" fmla="*/ 692679 w 655"/>
              <a:gd name="T5" fmla="*/ 608641 h 849"/>
              <a:gd name="T6" fmla="*/ 199119 w 655"/>
              <a:gd name="T7" fmla="*/ 0 h 849"/>
              <a:gd name="T8" fmla="*/ 0 w 655"/>
              <a:gd name="T9" fmla="*/ 263630 h 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849"/>
              <a:gd name="T17" fmla="*/ 655 w 655"/>
              <a:gd name="T18" fmla="*/ 849 h 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849">
                <a:moveTo>
                  <a:pt x="0" y="230"/>
                </a:moveTo>
                <a:lnTo>
                  <a:pt x="387" y="848"/>
                </a:lnTo>
                <a:lnTo>
                  <a:pt x="654" y="531"/>
                </a:lnTo>
                <a:lnTo>
                  <a:pt x="188" y="0"/>
                </a:lnTo>
                <a:lnTo>
                  <a:pt x="0" y="230"/>
                </a:lnTo>
              </a:path>
            </a:pathLst>
          </a:custGeom>
          <a:solidFill>
            <a:schemeClr val="accent1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Freeform 78"/>
          <p:cNvSpPr>
            <a:spLocks/>
          </p:cNvSpPr>
          <p:nvPr/>
        </p:nvSpPr>
        <p:spPr bwMode="gray">
          <a:xfrm>
            <a:off x="4508500" y="3763963"/>
            <a:ext cx="2093913" cy="263525"/>
          </a:xfrm>
          <a:custGeom>
            <a:avLst/>
            <a:gdLst>
              <a:gd name="T0" fmla="*/ 0 w 1980"/>
              <a:gd name="T1" fmla="*/ 262374 h 229"/>
              <a:gd name="T2" fmla="*/ 1894040 w 1980"/>
              <a:gd name="T3" fmla="*/ 262374 h 229"/>
              <a:gd name="T4" fmla="*/ 2092855 w 1980"/>
              <a:gd name="T5" fmla="*/ 0 h 229"/>
              <a:gd name="T6" fmla="*/ 528766 w 1980"/>
              <a:gd name="T7" fmla="*/ 0 h 229"/>
              <a:gd name="T8" fmla="*/ 0 w 1980"/>
              <a:gd name="T9" fmla="*/ 262374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0"/>
              <a:gd name="T16" fmla="*/ 0 h 229"/>
              <a:gd name="T17" fmla="*/ 1980 w 1980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" h="229">
                <a:moveTo>
                  <a:pt x="0" y="228"/>
                </a:moveTo>
                <a:lnTo>
                  <a:pt x="1791" y="228"/>
                </a:lnTo>
                <a:lnTo>
                  <a:pt x="1979" y="0"/>
                </a:lnTo>
                <a:lnTo>
                  <a:pt x="500" y="0"/>
                </a:lnTo>
                <a:lnTo>
                  <a:pt x="0" y="228"/>
                </a:lnTo>
              </a:path>
            </a:pathLst>
          </a:custGeom>
          <a:solidFill>
            <a:schemeClr val="accent1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79"/>
          <p:cNvSpPr>
            <a:spLocks/>
          </p:cNvSpPr>
          <p:nvPr/>
        </p:nvSpPr>
        <p:spPr bwMode="gray">
          <a:xfrm>
            <a:off x="4105275" y="4025900"/>
            <a:ext cx="2708275" cy="711200"/>
          </a:xfrm>
          <a:custGeom>
            <a:avLst/>
            <a:gdLst>
              <a:gd name="T0" fmla="*/ 0 w 2561"/>
              <a:gd name="T1" fmla="*/ 620 h 621"/>
              <a:gd name="T2" fmla="*/ 2560 w 2561"/>
              <a:gd name="T3" fmla="*/ 620 h 621"/>
              <a:gd name="T4" fmla="*/ 2172 w 2561"/>
              <a:gd name="T5" fmla="*/ 0 h 621"/>
              <a:gd name="T6" fmla="*/ 382 w 2561"/>
              <a:gd name="T7" fmla="*/ 0 h 621"/>
              <a:gd name="T8" fmla="*/ 0 w 2561"/>
              <a:gd name="T9" fmla="*/ 620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1"/>
              <a:gd name="T16" fmla="*/ 0 h 621"/>
              <a:gd name="T17" fmla="*/ 2561 w 2561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1" h="621">
                <a:moveTo>
                  <a:pt x="0" y="620"/>
                </a:moveTo>
                <a:lnTo>
                  <a:pt x="2560" y="620"/>
                </a:lnTo>
                <a:lnTo>
                  <a:pt x="2172" y="0"/>
                </a:lnTo>
                <a:lnTo>
                  <a:pt x="382" y="0"/>
                </a:lnTo>
                <a:lnTo>
                  <a:pt x="0" y="620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tint val="4392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80"/>
          <p:cNvSpPr>
            <a:spLocks/>
          </p:cNvSpPr>
          <p:nvPr/>
        </p:nvSpPr>
        <p:spPr bwMode="ltGray">
          <a:xfrm>
            <a:off x="5930900" y="3062288"/>
            <a:ext cx="596900" cy="846137"/>
          </a:xfrm>
          <a:custGeom>
            <a:avLst/>
            <a:gdLst>
              <a:gd name="T0" fmla="*/ 385 w 564"/>
              <a:gd name="T1" fmla="*/ 737 h 738"/>
              <a:gd name="T2" fmla="*/ 563 w 564"/>
              <a:gd name="T3" fmla="*/ 527 h 738"/>
              <a:gd name="T4" fmla="*/ 97 w 564"/>
              <a:gd name="T5" fmla="*/ 0 h 738"/>
              <a:gd name="T6" fmla="*/ 0 w 564"/>
              <a:gd name="T7" fmla="*/ 111 h 738"/>
              <a:gd name="T8" fmla="*/ 385 w 564"/>
              <a:gd name="T9" fmla="*/ 737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4"/>
              <a:gd name="T16" fmla="*/ 0 h 738"/>
              <a:gd name="T17" fmla="*/ 564 w 564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4" h="738">
                <a:moveTo>
                  <a:pt x="385" y="737"/>
                </a:moveTo>
                <a:lnTo>
                  <a:pt x="563" y="527"/>
                </a:lnTo>
                <a:lnTo>
                  <a:pt x="97" y="0"/>
                </a:lnTo>
                <a:lnTo>
                  <a:pt x="0" y="111"/>
                </a:lnTo>
                <a:lnTo>
                  <a:pt x="385" y="737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81"/>
          <p:cNvSpPr>
            <a:spLocks/>
          </p:cNvSpPr>
          <p:nvPr/>
        </p:nvSpPr>
        <p:spPr bwMode="ltGray">
          <a:xfrm>
            <a:off x="4987925" y="3062288"/>
            <a:ext cx="1044575" cy="127000"/>
          </a:xfrm>
          <a:custGeom>
            <a:avLst/>
            <a:gdLst>
              <a:gd name="T0" fmla="*/ 0 w 987"/>
              <a:gd name="T1" fmla="*/ 109 h 110"/>
              <a:gd name="T2" fmla="*/ 889 w 987"/>
              <a:gd name="T3" fmla="*/ 109 h 110"/>
              <a:gd name="T4" fmla="*/ 986 w 987"/>
              <a:gd name="T5" fmla="*/ 0 h 110"/>
              <a:gd name="T6" fmla="*/ 308 w 987"/>
              <a:gd name="T7" fmla="*/ 0 h 110"/>
              <a:gd name="T8" fmla="*/ 0 w 987"/>
              <a:gd name="T9" fmla="*/ 109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110"/>
              <a:gd name="T17" fmla="*/ 987 w 98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110">
                <a:moveTo>
                  <a:pt x="0" y="109"/>
                </a:moveTo>
                <a:lnTo>
                  <a:pt x="889" y="109"/>
                </a:lnTo>
                <a:lnTo>
                  <a:pt x="986" y="0"/>
                </a:lnTo>
                <a:lnTo>
                  <a:pt x="308" y="0"/>
                </a:lnTo>
                <a:lnTo>
                  <a:pt x="0" y="109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82"/>
          <p:cNvSpPr>
            <a:spLocks/>
          </p:cNvSpPr>
          <p:nvPr/>
        </p:nvSpPr>
        <p:spPr bwMode="ltGray">
          <a:xfrm>
            <a:off x="4576763" y="3187700"/>
            <a:ext cx="1763712" cy="720725"/>
          </a:xfrm>
          <a:custGeom>
            <a:avLst/>
            <a:gdLst>
              <a:gd name="T0" fmla="*/ 0 w 1669"/>
              <a:gd name="T1" fmla="*/ 628 h 629"/>
              <a:gd name="T2" fmla="*/ 1668 w 1669"/>
              <a:gd name="T3" fmla="*/ 628 h 629"/>
              <a:gd name="T4" fmla="*/ 1281 w 1669"/>
              <a:gd name="T5" fmla="*/ 0 h 629"/>
              <a:gd name="T6" fmla="*/ 388 w 1669"/>
              <a:gd name="T7" fmla="*/ 0 h 629"/>
              <a:gd name="T8" fmla="*/ 0 w 1669"/>
              <a:gd name="T9" fmla="*/ 628 h 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9"/>
              <a:gd name="T16" fmla="*/ 0 h 629"/>
              <a:gd name="T17" fmla="*/ 1669 w 1669"/>
              <a:gd name="T18" fmla="*/ 629 h 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9" h="629">
                <a:moveTo>
                  <a:pt x="0" y="628"/>
                </a:moveTo>
                <a:lnTo>
                  <a:pt x="1668" y="628"/>
                </a:lnTo>
                <a:lnTo>
                  <a:pt x="1281" y="0"/>
                </a:lnTo>
                <a:lnTo>
                  <a:pt x="388" y="0"/>
                </a:lnTo>
                <a:lnTo>
                  <a:pt x="0" y="628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tint val="63922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7682" name="Freeform 83"/>
          <p:cNvSpPr>
            <a:spLocks/>
          </p:cNvSpPr>
          <p:nvPr/>
        </p:nvSpPr>
        <p:spPr bwMode="gray">
          <a:xfrm>
            <a:off x="5454650" y="2362200"/>
            <a:ext cx="504825" cy="715963"/>
          </a:xfrm>
          <a:custGeom>
            <a:avLst/>
            <a:gdLst>
              <a:gd name="T0" fmla="*/ 409575 w 477"/>
              <a:gd name="T1" fmla="*/ 714817 h 625"/>
              <a:gd name="T2" fmla="*/ 503767 w 477"/>
              <a:gd name="T3" fmla="*/ 603700 h 625"/>
              <a:gd name="T4" fmla="*/ 0 w 477"/>
              <a:gd name="T5" fmla="*/ 0 h 625"/>
              <a:gd name="T6" fmla="*/ 409575 w 477"/>
              <a:gd name="T7" fmla="*/ 714817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477"/>
              <a:gd name="T13" fmla="*/ 0 h 625"/>
              <a:gd name="T14" fmla="*/ 477 w 477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7" h="625">
                <a:moveTo>
                  <a:pt x="387" y="624"/>
                </a:moveTo>
                <a:lnTo>
                  <a:pt x="476" y="527"/>
                </a:lnTo>
                <a:lnTo>
                  <a:pt x="0" y="0"/>
                </a:lnTo>
                <a:lnTo>
                  <a:pt x="387" y="624"/>
                </a:lnTo>
              </a:path>
            </a:pathLst>
          </a:custGeom>
          <a:solidFill>
            <a:schemeClr val="accent1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84"/>
          <p:cNvSpPr>
            <a:spLocks/>
          </p:cNvSpPr>
          <p:nvPr/>
        </p:nvSpPr>
        <p:spPr bwMode="gray">
          <a:xfrm>
            <a:off x="5045075" y="2362200"/>
            <a:ext cx="819150" cy="715963"/>
          </a:xfrm>
          <a:custGeom>
            <a:avLst/>
            <a:gdLst>
              <a:gd name="T0" fmla="*/ 0 w 773"/>
              <a:gd name="T1" fmla="*/ 624 h 625"/>
              <a:gd name="T2" fmla="*/ 772 w 773"/>
              <a:gd name="T3" fmla="*/ 624 h 625"/>
              <a:gd name="T4" fmla="*/ 387 w 773"/>
              <a:gd name="T5" fmla="*/ 0 h 625"/>
              <a:gd name="T6" fmla="*/ 0 w 773"/>
              <a:gd name="T7" fmla="*/ 624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773"/>
              <a:gd name="T13" fmla="*/ 0 h 625"/>
              <a:gd name="T14" fmla="*/ 773 w 773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3" h="625">
                <a:moveTo>
                  <a:pt x="0" y="624"/>
                </a:moveTo>
                <a:lnTo>
                  <a:pt x="772" y="624"/>
                </a:lnTo>
                <a:lnTo>
                  <a:pt x="387" y="0"/>
                </a:lnTo>
                <a:lnTo>
                  <a:pt x="0" y="624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tint val="4745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7684" name="Text Box 85"/>
          <p:cNvSpPr txBox="1">
            <a:spLocks noChangeArrowheads="1"/>
          </p:cNvSpPr>
          <p:nvPr/>
        </p:nvSpPr>
        <p:spPr bwMode="gray">
          <a:xfrm>
            <a:off x="5035550" y="2743200"/>
            <a:ext cx="763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solidFill>
                  <a:srgbClr val="161616"/>
                </a:solidFill>
                <a:cs typeface="Arial" charset="0"/>
              </a:rPr>
              <a:t>МТБ</a:t>
            </a:r>
            <a:endParaRPr lang="en-US" sz="160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27685" name="Text Box 86"/>
          <p:cNvSpPr txBox="1">
            <a:spLocks noChangeArrowheads="1"/>
          </p:cNvSpPr>
          <p:nvPr/>
        </p:nvSpPr>
        <p:spPr bwMode="gray">
          <a:xfrm>
            <a:off x="4572000" y="3213100"/>
            <a:ext cx="18002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>
                <a:solidFill>
                  <a:srgbClr val="161616"/>
                </a:solidFill>
                <a:cs typeface="Arial" charset="0"/>
              </a:rPr>
              <a:t>Информационное и техническое обеспечение</a:t>
            </a:r>
            <a:endParaRPr lang="en-US" sz="120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27686" name="Text Box 87"/>
          <p:cNvSpPr txBox="1">
            <a:spLocks noChangeArrowheads="1"/>
          </p:cNvSpPr>
          <p:nvPr/>
        </p:nvSpPr>
        <p:spPr bwMode="gray">
          <a:xfrm>
            <a:off x="4211638" y="4005263"/>
            <a:ext cx="2447925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solidFill>
                  <a:srgbClr val="161616"/>
                </a:solidFill>
                <a:cs typeface="Arial" charset="0"/>
              </a:rPr>
              <a:t>Программное, методическое и нормативное обеспечение</a:t>
            </a:r>
            <a:endParaRPr lang="en-US" sz="140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27687" name="Text Box 88"/>
          <p:cNvSpPr txBox="1">
            <a:spLocks noChangeArrowheads="1"/>
          </p:cNvSpPr>
          <p:nvPr/>
        </p:nvSpPr>
        <p:spPr bwMode="gray">
          <a:xfrm>
            <a:off x="4572000" y="4941888"/>
            <a:ext cx="15303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solidFill>
                  <a:srgbClr val="161616"/>
                </a:solidFill>
                <a:cs typeface="Arial" charset="0"/>
              </a:rPr>
              <a:t>Курсы по ФГОС</a:t>
            </a:r>
            <a:endParaRPr lang="en-US" sz="160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27688" name="Text Box 89"/>
          <p:cNvSpPr txBox="1">
            <a:spLocks noChangeArrowheads="1"/>
          </p:cNvSpPr>
          <p:nvPr/>
        </p:nvSpPr>
        <p:spPr bwMode="gray">
          <a:xfrm>
            <a:off x="3708400" y="5962650"/>
            <a:ext cx="34559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solidFill>
                  <a:srgbClr val="161616"/>
                </a:solidFill>
                <a:cs typeface="Arial" charset="0"/>
              </a:rPr>
              <a:t>Квалифицированные кадры</a:t>
            </a:r>
            <a:endParaRPr lang="en-US" sz="160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27689" name="Rectangle 4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/>
              <a:t>Какие созданы условия в ОУ?</a:t>
            </a: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1907704" y="1124744"/>
            <a:ext cx="5508612" cy="5733256"/>
          </a:xfrm>
          <a:custGeom>
            <a:avLst/>
            <a:gdLst>
              <a:gd name="connsiteX0" fmla="*/ 0 w 5829300"/>
              <a:gd name="connsiteY0" fmla="*/ 2914650 h 5829300"/>
              <a:gd name="connsiteX1" fmla="*/ 853684 w 5829300"/>
              <a:gd name="connsiteY1" fmla="*/ 853682 h 5829300"/>
              <a:gd name="connsiteX2" fmla="*/ 2914655 w 5829300"/>
              <a:gd name="connsiteY2" fmla="*/ 4 h 5829300"/>
              <a:gd name="connsiteX3" fmla="*/ 4975623 w 5829300"/>
              <a:gd name="connsiteY3" fmla="*/ 853688 h 5829300"/>
              <a:gd name="connsiteX4" fmla="*/ 5829301 w 5829300"/>
              <a:gd name="connsiteY4" fmla="*/ 2914659 h 5829300"/>
              <a:gd name="connsiteX5" fmla="*/ 4975619 w 5829300"/>
              <a:gd name="connsiteY5" fmla="*/ 4975628 h 5829300"/>
              <a:gd name="connsiteX6" fmla="*/ 2914649 w 5829300"/>
              <a:gd name="connsiteY6" fmla="*/ 5829309 h 5829300"/>
              <a:gd name="connsiteX7" fmla="*/ 853680 w 5829300"/>
              <a:gd name="connsiteY7" fmla="*/ 4975626 h 5829300"/>
              <a:gd name="connsiteX8" fmla="*/ 1 w 5829300"/>
              <a:gd name="connsiteY8" fmla="*/ 2914656 h 5829300"/>
              <a:gd name="connsiteX9" fmla="*/ 0 w 5829300"/>
              <a:gd name="connsiteY9" fmla="*/ 29146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9300" h="5829300">
                <a:moveTo>
                  <a:pt x="0" y="2914650"/>
                </a:moveTo>
                <a:cubicBezTo>
                  <a:pt x="1" y="2141636"/>
                  <a:pt x="307080" y="1400284"/>
                  <a:pt x="853684" y="853682"/>
                </a:cubicBezTo>
                <a:cubicBezTo>
                  <a:pt x="1400288" y="307080"/>
                  <a:pt x="2141641" y="2"/>
                  <a:pt x="2914655" y="4"/>
                </a:cubicBezTo>
                <a:cubicBezTo>
                  <a:pt x="3687669" y="5"/>
                  <a:pt x="4429021" y="307084"/>
                  <a:pt x="4975623" y="853688"/>
                </a:cubicBezTo>
                <a:cubicBezTo>
                  <a:pt x="5522225" y="1400292"/>
                  <a:pt x="5829303" y="2141645"/>
                  <a:pt x="5829301" y="2914659"/>
                </a:cubicBezTo>
                <a:cubicBezTo>
                  <a:pt x="5829301" y="3687673"/>
                  <a:pt x="5522222" y="4429025"/>
                  <a:pt x="4975619" y="4975628"/>
                </a:cubicBezTo>
                <a:cubicBezTo>
                  <a:pt x="4429016" y="5522231"/>
                  <a:pt x="3687663" y="5829309"/>
                  <a:pt x="2914649" y="5829309"/>
                </a:cubicBezTo>
                <a:cubicBezTo>
                  <a:pt x="2141635" y="5829309"/>
                  <a:pt x="1400283" y="5522230"/>
                  <a:pt x="853680" y="4975626"/>
                </a:cubicBezTo>
                <a:cubicBezTo>
                  <a:pt x="307077" y="4429022"/>
                  <a:pt x="0" y="3687669"/>
                  <a:pt x="1" y="2914656"/>
                </a:cubicBezTo>
                <a:cubicBezTo>
                  <a:pt x="1" y="2914654"/>
                  <a:pt x="0" y="2914652"/>
                  <a:pt x="0" y="291465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948" tIns="477424" rIns="1799947" bIns="496598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Профессионализация</a:t>
            </a:r>
            <a:endParaRPr lang="ru-RU" kern="12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2483768" y="2132856"/>
            <a:ext cx="4536505" cy="4551752"/>
          </a:xfrm>
          <a:custGeom>
            <a:avLst/>
            <a:gdLst>
              <a:gd name="connsiteX0" fmla="*/ 0 w 4800600"/>
              <a:gd name="connsiteY0" fmla="*/ 2400300 h 4800600"/>
              <a:gd name="connsiteX1" fmla="*/ 703034 w 4800600"/>
              <a:gd name="connsiteY1" fmla="*/ 703032 h 4800600"/>
              <a:gd name="connsiteX2" fmla="*/ 2400304 w 4800600"/>
              <a:gd name="connsiteY2" fmla="*/ 3 h 4800600"/>
              <a:gd name="connsiteX3" fmla="*/ 4097572 w 4800600"/>
              <a:gd name="connsiteY3" fmla="*/ 703037 h 4800600"/>
              <a:gd name="connsiteX4" fmla="*/ 4800601 w 4800600"/>
              <a:gd name="connsiteY4" fmla="*/ 2400307 h 4800600"/>
              <a:gd name="connsiteX5" fmla="*/ 4097569 w 4800600"/>
              <a:gd name="connsiteY5" fmla="*/ 4097576 h 4800600"/>
              <a:gd name="connsiteX6" fmla="*/ 2400300 w 4800600"/>
              <a:gd name="connsiteY6" fmla="*/ 4800607 h 4800600"/>
              <a:gd name="connsiteX7" fmla="*/ 703032 w 4800600"/>
              <a:gd name="connsiteY7" fmla="*/ 4097574 h 4800600"/>
              <a:gd name="connsiteX8" fmla="*/ 2 w 4800600"/>
              <a:gd name="connsiteY8" fmla="*/ 2400304 h 4800600"/>
              <a:gd name="connsiteX9" fmla="*/ 0 w 4800600"/>
              <a:gd name="connsiteY9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0600" h="4800600">
                <a:moveTo>
                  <a:pt x="0" y="2400300"/>
                </a:moveTo>
                <a:cubicBezTo>
                  <a:pt x="1" y="1763701"/>
                  <a:pt x="252890" y="1153175"/>
                  <a:pt x="703034" y="703032"/>
                </a:cubicBezTo>
                <a:cubicBezTo>
                  <a:pt x="1153178" y="252889"/>
                  <a:pt x="1763705" y="2"/>
                  <a:pt x="2400304" y="3"/>
                </a:cubicBezTo>
                <a:cubicBezTo>
                  <a:pt x="3036903" y="4"/>
                  <a:pt x="3647429" y="252893"/>
                  <a:pt x="4097572" y="703037"/>
                </a:cubicBezTo>
                <a:cubicBezTo>
                  <a:pt x="4547715" y="1153181"/>
                  <a:pt x="4800602" y="1763708"/>
                  <a:pt x="4800601" y="2400307"/>
                </a:cubicBezTo>
                <a:cubicBezTo>
                  <a:pt x="4800601" y="3036906"/>
                  <a:pt x="4547713" y="3647432"/>
                  <a:pt x="4097569" y="4097576"/>
                </a:cubicBezTo>
                <a:cubicBezTo>
                  <a:pt x="3647425" y="4547720"/>
                  <a:pt x="3036899" y="4800607"/>
                  <a:pt x="2400300" y="4800607"/>
                </a:cubicBezTo>
                <a:cubicBezTo>
                  <a:pt x="1763701" y="4800607"/>
                  <a:pt x="1153175" y="4547718"/>
                  <a:pt x="703032" y="4097574"/>
                </a:cubicBezTo>
                <a:cubicBezTo>
                  <a:pt x="252889" y="3647430"/>
                  <a:pt x="1" y="3036904"/>
                  <a:pt x="2" y="2400304"/>
                </a:cubicBezTo>
                <a:cubicBezTo>
                  <a:pt x="1" y="2400303"/>
                  <a:pt x="1" y="2400301"/>
                  <a:pt x="0" y="240030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385" tIns="473481" rIns="1300385" bIns="394911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Компетентность</a:t>
            </a:r>
            <a:endParaRPr lang="ru-RU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915816" y="3041576"/>
            <a:ext cx="3672408" cy="3816424"/>
          </a:xfrm>
          <a:custGeom>
            <a:avLst/>
            <a:gdLst>
              <a:gd name="connsiteX0" fmla="*/ 0 w 3771900"/>
              <a:gd name="connsiteY0" fmla="*/ 1885950 h 3771900"/>
              <a:gd name="connsiteX1" fmla="*/ 552384 w 3771900"/>
              <a:gd name="connsiteY1" fmla="*/ 552382 h 3771900"/>
              <a:gd name="connsiteX2" fmla="*/ 1885953 w 3771900"/>
              <a:gd name="connsiteY2" fmla="*/ 2 h 3771900"/>
              <a:gd name="connsiteX3" fmla="*/ 3219521 w 3771900"/>
              <a:gd name="connsiteY3" fmla="*/ 552386 h 3771900"/>
              <a:gd name="connsiteX4" fmla="*/ 3771901 w 3771900"/>
              <a:gd name="connsiteY4" fmla="*/ 1885955 h 3771900"/>
              <a:gd name="connsiteX5" fmla="*/ 3219519 w 3771900"/>
              <a:gd name="connsiteY5" fmla="*/ 3219523 h 3771900"/>
              <a:gd name="connsiteX6" fmla="*/ 1885950 w 3771900"/>
              <a:gd name="connsiteY6" fmla="*/ 3771905 h 3771900"/>
              <a:gd name="connsiteX7" fmla="*/ 552382 w 3771900"/>
              <a:gd name="connsiteY7" fmla="*/ 3219522 h 3771900"/>
              <a:gd name="connsiteX8" fmla="*/ 1 w 3771900"/>
              <a:gd name="connsiteY8" fmla="*/ 1885953 h 3771900"/>
              <a:gd name="connsiteX9" fmla="*/ 0 w 3771900"/>
              <a:gd name="connsiteY9" fmla="*/ 188595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1900" h="3771900">
                <a:moveTo>
                  <a:pt x="0" y="1885950"/>
                </a:moveTo>
                <a:cubicBezTo>
                  <a:pt x="1" y="1385765"/>
                  <a:pt x="198699" y="906066"/>
                  <a:pt x="552384" y="552382"/>
                </a:cubicBezTo>
                <a:cubicBezTo>
                  <a:pt x="906069" y="198698"/>
                  <a:pt x="1385768" y="1"/>
                  <a:pt x="1885953" y="2"/>
                </a:cubicBezTo>
                <a:cubicBezTo>
                  <a:pt x="2386138" y="3"/>
                  <a:pt x="2865837" y="198701"/>
                  <a:pt x="3219521" y="552386"/>
                </a:cubicBezTo>
                <a:cubicBezTo>
                  <a:pt x="3573205" y="906071"/>
                  <a:pt x="3771902" y="1385770"/>
                  <a:pt x="3771901" y="1885955"/>
                </a:cubicBezTo>
                <a:cubicBezTo>
                  <a:pt x="3771901" y="2386140"/>
                  <a:pt x="3573203" y="2865839"/>
                  <a:pt x="3219519" y="3219523"/>
                </a:cubicBezTo>
                <a:cubicBezTo>
                  <a:pt x="2865835" y="3573207"/>
                  <a:pt x="2386135" y="3771905"/>
                  <a:pt x="1885950" y="3771905"/>
                </a:cubicBezTo>
                <a:cubicBezTo>
                  <a:pt x="1385765" y="3771905"/>
                  <a:pt x="906066" y="3573207"/>
                  <a:pt x="552382" y="3219522"/>
                </a:cubicBezTo>
                <a:cubicBezTo>
                  <a:pt x="198698" y="2865837"/>
                  <a:pt x="1" y="2386138"/>
                  <a:pt x="1" y="1885953"/>
                </a:cubicBezTo>
                <a:cubicBezTo>
                  <a:pt x="1" y="1885952"/>
                  <a:pt x="0" y="1885951"/>
                  <a:pt x="0" y="188595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9777" tIns="481711" rIns="1009777" bIns="28957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Индивидуальный образовательный маршрут</a:t>
            </a:r>
            <a:endParaRPr lang="ru-RU" sz="1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419872" y="4293096"/>
            <a:ext cx="2520279" cy="2420888"/>
          </a:xfrm>
          <a:custGeom>
            <a:avLst/>
            <a:gdLst>
              <a:gd name="connsiteX0" fmla="*/ 0 w 2786857"/>
              <a:gd name="connsiteY0" fmla="*/ 1334700 h 2669400"/>
              <a:gd name="connsiteX1" fmla="*/ 429562 w 2786857"/>
              <a:gd name="connsiteY1" fmla="*/ 370831 h 2669400"/>
              <a:gd name="connsiteX2" fmla="*/ 1393432 w 2786857"/>
              <a:gd name="connsiteY2" fmla="*/ 1 h 2669400"/>
              <a:gd name="connsiteX3" fmla="*/ 2357301 w 2786857"/>
              <a:gd name="connsiteY3" fmla="*/ 370833 h 2669400"/>
              <a:gd name="connsiteX4" fmla="*/ 2786860 w 2786857"/>
              <a:gd name="connsiteY4" fmla="*/ 1334703 h 2669400"/>
              <a:gd name="connsiteX5" fmla="*/ 2357300 w 2786857"/>
              <a:gd name="connsiteY5" fmla="*/ 2298572 h 2669400"/>
              <a:gd name="connsiteX6" fmla="*/ 1393431 w 2786857"/>
              <a:gd name="connsiteY6" fmla="*/ 2669403 h 2669400"/>
              <a:gd name="connsiteX7" fmla="*/ 429562 w 2786857"/>
              <a:gd name="connsiteY7" fmla="*/ 2298571 h 2669400"/>
              <a:gd name="connsiteX8" fmla="*/ 3 w 2786857"/>
              <a:gd name="connsiteY8" fmla="*/ 1334701 h 2669400"/>
              <a:gd name="connsiteX9" fmla="*/ 0 w 2786857"/>
              <a:gd name="connsiteY9" fmla="*/ 1334700 h 266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857" h="2669400">
                <a:moveTo>
                  <a:pt x="0" y="1334700"/>
                </a:moveTo>
                <a:cubicBezTo>
                  <a:pt x="0" y="970750"/>
                  <a:pt x="155165" y="622584"/>
                  <a:pt x="429562" y="370831"/>
                </a:cubicBezTo>
                <a:cubicBezTo>
                  <a:pt x="688947" y="132850"/>
                  <a:pt x="1034253" y="1"/>
                  <a:pt x="1393432" y="1"/>
                </a:cubicBezTo>
                <a:cubicBezTo>
                  <a:pt x="1752611" y="1"/>
                  <a:pt x="2097916" y="132852"/>
                  <a:pt x="2357301" y="370833"/>
                </a:cubicBezTo>
                <a:cubicBezTo>
                  <a:pt x="2631696" y="622587"/>
                  <a:pt x="2786860" y="970753"/>
                  <a:pt x="2786860" y="1334703"/>
                </a:cubicBezTo>
                <a:cubicBezTo>
                  <a:pt x="2786860" y="1698653"/>
                  <a:pt x="2631696" y="2046819"/>
                  <a:pt x="2357300" y="2298572"/>
                </a:cubicBezTo>
                <a:cubicBezTo>
                  <a:pt x="2097915" y="2536553"/>
                  <a:pt x="1752609" y="2669403"/>
                  <a:pt x="1393431" y="2669403"/>
                </a:cubicBezTo>
                <a:cubicBezTo>
                  <a:pt x="1034252" y="2669403"/>
                  <a:pt x="688947" y="2536552"/>
                  <a:pt x="429562" y="2298571"/>
                </a:cubicBezTo>
                <a:cubicBezTo>
                  <a:pt x="155166" y="2046817"/>
                  <a:pt x="2" y="1698651"/>
                  <a:pt x="3" y="1334701"/>
                </a:cubicBezTo>
                <a:cubicBezTo>
                  <a:pt x="2" y="1334701"/>
                  <a:pt x="1" y="1334700"/>
                  <a:pt x="0" y="1334700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826" tIns="403624" rIns="420826" bIns="4036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«Точки роста»</a:t>
            </a:r>
            <a:endParaRPr lang="ru-RU" sz="20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0754409">
            <a:off x="1635575" y="5105428"/>
            <a:ext cx="1647670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126219" y="4774553"/>
            <a:ext cx="1524002" cy="1219202"/>
          </a:xfrm>
          <a:custGeom>
            <a:avLst/>
            <a:gdLst>
              <a:gd name="connsiteX0" fmla="*/ 0 w 1524002"/>
              <a:gd name="connsiteY0" fmla="*/ 121920 h 1219202"/>
              <a:gd name="connsiteX1" fmla="*/ 35710 w 1524002"/>
              <a:gd name="connsiteY1" fmla="*/ 35710 h 1219202"/>
              <a:gd name="connsiteX2" fmla="*/ 121921 w 1524002"/>
              <a:gd name="connsiteY2" fmla="*/ 1 h 1219202"/>
              <a:gd name="connsiteX3" fmla="*/ 1402082 w 1524002"/>
              <a:gd name="connsiteY3" fmla="*/ 0 h 1219202"/>
              <a:gd name="connsiteX4" fmla="*/ 1488292 w 1524002"/>
              <a:gd name="connsiteY4" fmla="*/ 35710 h 1219202"/>
              <a:gd name="connsiteX5" fmla="*/ 1524001 w 1524002"/>
              <a:gd name="connsiteY5" fmla="*/ 121921 h 1219202"/>
              <a:gd name="connsiteX6" fmla="*/ 1524002 w 1524002"/>
              <a:gd name="connsiteY6" fmla="*/ 1097282 h 1219202"/>
              <a:gd name="connsiteX7" fmla="*/ 1488292 w 1524002"/>
              <a:gd name="connsiteY7" fmla="*/ 1183492 h 1219202"/>
              <a:gd name="connsiteX8" fmla="*/ 1402081 w 1524002"/>
              <a:gd name="connsiteY8" fmla="*/ 1219202 h 1219202"/>
              <a:gd name="connsiteX9" fmla="*/ 121920 w 1524002"/>
              <a:gd name="connsiteY9" fmla="*/ 1219202 h 1219202"/>
              <a:gd name="connsiteX10" fmla="*/ 35710 w 1524002"/>
              <a:gd name="connsiteY10" fmla="*/ 1183492 h 1219202"/>
              <a:gd name="connsiteX11" fmla="*/ 1 w 1524002"/>
              <a:gd name="connsiteY11" fmla="*/ 1097281 h 1219202"/>
              <a:gd name="connsiteX12" fmla="*/ 0 w 1524002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2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402082" y="0"/>
                </a:lnTo>
                <a:cubicBezTo>
                  <a:pt x="1434417" y="0"/>
                  <a:pt x="1465428" y="12845"/>
                  <a:pt x="1488292" y="35710"/>
                </a:cubicBezTo>
                <a:cubicBezTo>
                  <a:pt x="1511156" y="58574"/>
                  <a:pt x="1524001" y="89585"/>
                  <a:pt x="1524001" y="121921"/>
                </a:cubicBezTo>
                <a:cubicBezTo>
                  <a:pt x="1524001" y="447041"/>
                  <a:pt x="1524002" y="772162"/>
                  <a:pt x="1524002" y="1097282"/>
                </a:cubicBezTo>
                <a:cubicBezTo>
                  <a:pt x="1524002" y="1129617"/>
                  <a:pt x="1511157" y="1160628"/>
                  <a:pt x="1488292" y="1183492"/>
                </a:cubicBezTo>
                <a:cubicBezTo>
                  <a:pt x="1465428" y="1206356"/>
                  <a:pt x="1434417" y="1219202"/>
                  <a:pt x="1402081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Семинары-практикумы</a:t>
            </a:r>
            <a:endParaRPr lang="ru-RU" sz="1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2400103">
            <a:off x="1895347" y="4029500"/>
            <a:ext cx="1557169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437601" y="3007788"/>
            <a:ext cx="1524002" cy="1219202"/>
          </a:xfrm>
          <a:custGeom>
            <a:avLst/>
            <a:gdLst>
              <a:gd name="connsiteX0" fmla="*/ 0 w 1524002"/>
              <a:gd name="connsiteY0" fmla="*/ 121920 h 1219202"/>
              <a:gd name="connsiteX1" fmla="*/ 35710 w 1524002"/>
              <a:gd name="connsiteY1" fmla="*/ 35710 h 1219202"/>
              <a:gd name="connsiteX2" fmla="*/ 121921 w 1524002"/>
              <a:gd name="connsiteY2" fmla="*/ 1 h 1219202"/>
              <a:gd name="connsiteX3" fmla="*/ 1402082 w 1524002"/>
              <a:gd name="connsiteY3" fmla="*/ 0 h 1219202"/>
              <a:gd name="connsiteX4" fmla="*/ 1488292 w 1524002"/>
              <a:gd name="connsiteY4" fmla="*/ 35710 h 1219202"/>
              <a:gd name="connsiteX5" fmla="*/ 1524001 w 1524002"/>
              <a:gd name="connsiteY5" fmla="*/ 121921 h 1219202"/>
              <a:gd name="connsiteX6" fmla="*/ 1524002 w 1524002"/>
              <a:gd name="connsiteY6" fmla="*/ 1097282 h 1219202"/>
              <a:gd name="connsiteX7" fmla="*/ 1488292 w 1524002"/>
              <a:gd name="connsiteY7" fmla="*/ 1183492 h 1219202"/>
              <a:gd name="connsiteX8" fmla="*/ 1402081 w 1524002"/>
              <a:gd name="connsiteY8" fmla="*/ 1219202 h 1219202"/>
              <a:gd name="connsiteX9" fmla="*/ 121920 w 1524002"/>
              <a:gd name="connsiteY9" fmla="*/ 1219202 h 1219202"/>
              <a:gd name="connsiteX10" fmla="*/ 35710 w 1524002"/>
              <a:gd name="connsiteY10" fmla="*/ 1183492 h 1219202"/>
              <a:gd name="connsiteX11" fmla="*/ 1 w 1524002"/>
              <a:gd name="connsiteY11" fmla="*/ 1097281 h 1219202"/>
              <a:gd name="connsiteX12" fmla="*/ 0 w 1524002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2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402082" y="0"/>
                </a:lnTo>
                <a:cubicBezTo>
                  <a:pt x="1434417" y="0"/>
                  <a:pt x="1465428" y="12845"/>
                  <a:pt x="1488292" y="35710"/>
                </a:cubicBezTo>
                <a:cubicBezTo>
                  <a:pt x="1511156" y="58574"/>
                  <a:pt x="1524001" y="89585"/>
                  <a:pt x="1524001" y="121921"/>
                </a:cubicBezTo>
                <a:cubicBezTo>
                  <a:pt x="1524001" y="447041"/>
                  <a:pt x="1524002" y="772162"/>
                  <a:pt x="1524002" y="1097282"/>
                </a:cubicBezTo>
                <a:cubicBezTo>
                  <a:pt x="1524002" y="1129617"/>
                  <a:pt x="1511157" y="1160628"/>
                  <a:pt x="1488292" y="1183492"/>
                </a:cubicBezTo>
                <a:cubicBezTo>
                  <a:pt x="1465428" y="1206356"/>
                  <a:pt x="1434417" y="1219202"/>
                  <a:pt x="1402081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bg2"/>
                </a:solidFill>
              </a:rPr>
              <a:t>Новые курсы учебного плана</a:t>
            </a:r>
            <a:endParaRPr lang="ru-RU" sz="1600" kern="1200" dirty="0">
              <a:solidFill>
                <a:schemeClr val="bg2"/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4236074">
            <a:off x="2651302" y="3310322"/>
            <a:ext cx="1508846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939887" y="1742937"/>
            <a:ext cx="1524002" cy="1219202"/>
          </a:xfrm>
          <a:custGeom>
            <a:avLst/>
            <a:gdLst>
              <a:gd name="connsiteX0" fmla="*/ 0 w 1524002"/>
              <a:gd name="connsiteY0" fmla="*/ 121920 h 1219202"/>
              <a:gd name="connsiteX1" fmla="*/ 35710 w 1524002"/>
              <a:gd name="connsiteY1" fmla="*/ 35710 h 1219202"/>
              <a:gd name="connsiteX2" fmla="*/ 121921 w 1524002"/>
              <a:gd name="connsiteY2" fmla="*/ 1 h 1219202"/>
              <a:gd name="connsiteX3" fmla="*/ 1402082 w 1524002"/>
              <a:gd name="connsiteY3" fmla="*/ 0 h 1219202"/>
              <a:gd name="connsiteX4" fmla="*/ 1488292 w 1524002"/>
              <a:gd name="connsiteY4" fmla="*/ 35710 h 1219202"/>
              <a:gd name="connsiteX5" fmla="*/ 1524001 w 1524002"/>
              <a:gd name="connsiteY5" fmla="*/ 121921 h 1219202"/>
              <a:gd name="connsiteX6" fmla="*/ 1524002 w 1524002"/>
              <a:gd name="connsiteY6" fmla="*/ 1097282 h 1219202"/>
              <a:gd name="connsiteX7" fmla="*/ 1488292 w 1524002"/>
              <a:gd name="connsiteY7" fmla="*/ 1183492 h 1219202"/>
              <a:gd name="connsiteX8" fmla="*/ 1402081 w 1524002"/>
              <a:gd name="connsiteY8" fmla="*/ 1219202 h 1219202"/>
              <a:gd name="connsiteX9" fmla="*/ 121920 w 1524002"/>
              <a:gd name="connsiteY9" fmla="*/ 1219202 h 1219202"/>
              <a:gd name="connsiteX10" fmla="*/ 35710 w 1524002"/>
              <a:gd name="connsiteY10" fmla="*/ 1183492 h 1219202"/>
              <a:gd name="connsiteX11" fmla="*/ 1 w 1524002"/>
              <a:gd name="connsiteY11" fmla="*/ 1097281 h 1219202"/>
              <a:gd name="connsiteX12" fmla="*/ 0 w 1524002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2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402082" y="0"/>
                </a:lnTo>
                <a:cubicBezTo>
                  <a:pt x="1434417" y="0"/>
                  <a:pt x="1465428" y="12845"/>
                  <a:pt x="1488292" y="35710"/>
                </a:cubicBezTo>
                <a:cubicBezTo>
                  <a:pt x="1511156" y="58574"/>
                  <a:pt x="1524001" y="89585"/>
                  <a:pt x="1524001" y="121921"/>
                </a:cubicBezTo>
                <a:cubicBezTo>
                  <a:pt x="1524001" y="447041"/>
                  <a:pt x="1524002" y="772162"/>
                  <a:pt x="1524002" y="1097282"/>
                </a:cubicBezTo>
                <a:cubicBezTo>
                  <a:pt x="1524002" y="1129617"/>
                  <a:pt x="1511157" y="1160628"/>
                  <a:pt x="1488292" y="1183492"/>
                </a:cubicBezTo>
                <a:cubicBezTo>
                  <a:pt x="1465428" y="1206356"/>
                  <a:pt x="1434417" y="1219202"/>
                  <a:pt x="1402081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уроки</a:t>
            </a:r>
            <a:endParaRPr lang="ru-RU" sz="1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16178932">
            <a:off x="3957563" y="3113141"/>
            <a:ext cx="1281134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3721041" y="1520636"/>
            <a:ext cx="1756139" cy="1219202"/>
          </a:xfrm>
          <a:custGeom>
            <a:avLst/>
            <a:gdLst>
              <a:gd name="connsiteX0" fmla="*/ 0 w 1756139"/>
              <a:gd name="connsiteY0" fmla="*/ 121920 h 1219202"/>
              <a:gd name="connsiteX1" fmla="*/ 35710 w 1756139"/>
              <a:gd name="connsiteY1" fmla="*/ 35710 h 1219202"/>
              <a:gd name="connsiteX2" fmla="*/ 121921 w 1756139"/>
              <a:gd name="connsiteY2" fmla="*/ 1 h 1219202"/>
              <a:gd name="connsiteX3" fmla="*/ 1634219 w 1756139"/>
              <a:gd name="connsiteY3" fmla="*/ 0 h 1219202"/>
              <a:gd name="connsiteX4" fmla="*/ 1720429 w 1756139"/>
              <a:gd name="connsiteY4" fmla="*/ 35710 h 1219202"/>
              <a:gd name="connsiteX5" fmla="*/ 1756138 w 1756139"/>
              <a:gd name="connsiteY5" fmla="*/ 121921 h 1219202"/>
              <a:gd name="connsiteX6" fmla="*/ 1756139 w 1756139"/>
              <a:gd name="connsiteY6" fmla="*/ 1097282 h 1219202"/>
              <a:gd name="connsiteX7" fmla="*/ 1720429 w 1756139"/>
              <a:gd name="connsiteY7" fmla="*/ 1183492 h 1219202"/>
              <a:gd name="connsiteX8" fmla="*/ 1634218 w 1756139"/>
              <a:gd name="connsiteY8" fmla="*/ 1219202 h 1219202"/>
              <a:gd name="connsiteX9" fmla="*/ 121920 w 1756139"/>
              <a:gd name="connsiteY9" fmla="*/ 1219202 h 1219202"/>
              <a:gd name="connsiteX10" fmla="*/ 35710 w 1756139"/>
              <a:gd name="connsiteY10" fmla="*/ 1183492 h 1219202"/>
              <a:gd name="connsiteX11" fmla="*/ 1 w 1756139"/>
              <a:gd name="connsiteY11" fmla="*/ 1097281 h 1219202"/>
              <a:gd name="connsiteX12" fmla="*/ 0 w 1756139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6139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634219" y="0"/>
                </a:lnTo>
                <a:cubicBezTo>
                  <a:pt x="1666554" y="0"/>
                  <a:pt x="1697565" y="12845"/>
                  <a:pt x="1720429" y="35710"/>
                </a:cubicBezTo>
                <a:cubicBezTo>
                  <a:pt x="1743293" y="58574"/>
                  <a:pt x="1756138" y="89585"/>
                  <a:pt x="1756138" y="121921"/>
                </a:cubicBezTo>
                <a:cubicBezTo>
                  <a:pt x="1756138" y="447041"/>
                  <a:pt x="1756139" y="772162"/>
                  <a:pt x="1756139" y="1097282"/>
                </a:cubicBezTo>
                <a:cubicBezTo>
                  <a:pt x="1756139" y="1129617"/>
                  <a:pt x="1743294" y="1160628"/>
                  <a:pt x="1720429" y="1183492"/>
                </a:cubicBezTo>
                <a:cubicBezTo>
                  <a:pt x="1697565" y="1206356"/>
                  <a:pt x="1666554" y="1219202"/>
                  <a:pt x="1634218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bg2"/>
                </a:solidFill>
              </a:rPr>
              <a:t>Педагогические проекты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8241206">
            <a:off x="5151902" y="3378361"/>
            <a:ext cx="1387623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5779172" y="1877121"/>
            <a:ext cx="1524002" cy="1219202"/>
          </a:xfrm>
          <a:custGeom>
            <a:avLst/>
            <a:gdLst>
              <a:gd name="connsiteX0" fmla="*/ 0 w 1524002"/>
              <a:gd name="connsiteY0" fmla="*/ 121920 h 1219202"/>
              <a:gd name="connsiteX1" fmla="*/ 35710 w 1524002"/>
              <a:gd name="connsiteY1" fmla="*/ 35710 h 1219202"/>
              <a:gd name="connsiteX2" fmla="*/ 121921 w 1524002"/>
              <a:gd name="connsiteY2" fmla="*/ 1 h 1219202"/>
              <a:gd name="connsiteX3" fmla="*/ 1402082 w 1524002"/>
              <a:gd name="connsiteY3" fmla="*/ 0 h 1219202"/>
              <a:gd name="connsiteX4" fmla="*/ 1488292 w 1524002"/>
              <a:gd name="connsiteY4" fmla="*/ 35710 h 1219202"/>
              <a:gd name="connsiteX5" fmla="*/ 1524001 w 1524002"/>
              <a:gd name="connsiteY5" fmla="*/ 121921 h 1219202"/>
              <a:gd name="connsiteX6" fmla="*/ 1524002 w 1524002"/>
              <a:gd name="connsiteY6" fmla="*/ 1097282 h 1219202"/>
              <a:gd name="connsiteX7" fmla="*/ 1488292 w 1524002"/>
              <a:gd name="connsiteY7" fmla="*/ 1183492 h 1219202"/>
              <a:gd name="connsiteX8" fmla="*/ 1402081 w 1524002"/>
              <a:gd name="connsiteY8" fmla="*/ 1219202 h 1219202"/>
              <a:gd name="connsiteX9" fmla="*/ 121920 w 1524002"/>
              <a:gd name="connsiteY9" fmla="*/ 1219202 h 1219202"/>
              <a:gd name="connsiteX10" fmla="*/ 35710 w 1524002"/>
              <a:gd name="connsiteY10" fmla="*/ 1183492 h 1219202"/>
              <a:gd name="connsiteX11" fmla="*/ 1 w 1524002"/>
              <a:gd name="connsiteY11" fmla="*/ 1097281 h 1219202"/>
              <a:gd name="connsiteX12" fmla="*/ 0 w 1524002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2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402082" y="0"/>
                </a:lnTo>
                <a:cubicBezTo>
                  <a:pt x="1434417" y="0"/>
                  <a:pt x="1465428" y="12845"/>
                  <a:pt x="1488292" y="35710"/>
                </a:cubicBezTo>
                <a:cubicBezTo>
                  <a:pt x="1511156" y="58574"/>
                  <a:pt x="1524001" y="89585"/>
                  <a:pt x="1524001" y="121921"/>
                </a:cubicBezTo>
                <a:cubicBezTo>
                  <a:pt x="1524001" y="447041"/>
                  <a:pt x="1524002" y="772162"/>
                  <a:pt x="1524002" y="1097282"/>
                </a:cubicBezTo>
                <a:cubicBezTo>
                  <a:pt x="1524002" y="1129617"/>
                  <a:pt x="1511157" y="1160628"/>
                  <a:pt x="1488292" y="1183492"/>
                </a:cubicBezTo>
                <a:cubicBezTo>
                  <a:pt x="1465428" y="1206356"/>
                  <a:pt x="1434417" y="1219202"/>
                  <a:pt x="1402081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программы</a:t>
            </a:r>
            <a:endParaRPr lang="ru-RU" sz="1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20006976">
            <a:off x="5857239" y="4140763"/>
            <a:ext cx="1395997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7160620" y="3181837"/>
            <a:ext cx="1524002" cy="1219202"/>
          </a:xfrm>
          <a:custGeom>
            <a:avLst/>
            <a:gdLst>
              <a:gd name="connsiteX0" fmla="*/ 0 w 1524002"/>
              <a:gd name="connsiteY0" fmla="*/ 121920 h 1219202"/>
              <a:gd name="connsiteX1" fmla="*/ 35710 w 1524002"/>
              <a:gd name="connsiteY1" fmla="*/ 35710 h 1219202"/>
              <a:gd name="connsiteX2" fmla="*/ 121921 w 1524002"/>
              <a:gd name="connsiteY2" fmla="*/ 1 h 1219202"/>
              <a:gd name="connsiteX3" fmla="*/ 1402082 w 1524002"/>
              <a:gd name="connsiteY3" fmla="*/ 0 h 1219202"/>
              <a:gd name="connsiteX4" fmla="*/ 1488292 w 1524002"/>
              <a:gd name="connsiteY4" fmla="*/ 35710 h 1219202"/>
              <a:gd name="connsiteX5" fmla="*/ 1524001 w 1524002"/>
              <a:gd name="connsiteY5" fmla="*/ 121921 h 1219202"/>
              <a:gd name="connsiteX6" fmla="*/ 1524002 w 1524002"/>
              <a:gd name="connsiteY6" fmla="*/ 1097282 h 1219202"/>
              <a:gd name="connsiteX7" fmla="*/ 1488292 w 1524002"/>
              <a:gd name="connsiteY7" fmla="*/ 1183492 h 1219202"/>
              <a:gd name="connsiteX8" fmla="*/ 1402081 w 1524002"/>
              <a:gd name="connsiteY8" fmla="*/ 1219202 h 1219202"/>
              <a:gd name="connsiteX9" fmla="*/ 121920 w 1524002"/>
              <a:gd name="connsiteY9" fmla="*/ 1219202 h 1219202"/>
              <a:gd name="connsiteX10" fmla="*/ 35710 w 1524002"/>
              <a:gd name="connsiteY10" fmla="*/ 1183492 h 1219202"/>
              <a:gd name="connsiteX11" fmla="*/ 1 w 1524002"/>
              <a:gd name="connsiteY11" fmla="*/ 1097281 h 1219202"/>
              <a:gd name="connsiteX12" fmla="*/ 0 w 1524002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2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402082" y="0"/>
                </a:lnTo>
                <a:cubicBezTo>
                  <a:pt x="1434417" y="0"/>
                  <a:pt x="1465428" y="12845"/>
                  <a:pt x="1488292" y="35710"/>
                </a:cubicBezTo>
                <a:cubicBezTo>
                  <a:pt x="1511156" y="58574"/>
                  <a:pt x="1524001" y="89585"/>
                  <a:pt x="1524001" y="121921"/>
                </a:cubicBezTo>
                <a:cubicBezTo>
                  <a:pt x="1524001" y="447041"/>
                  <a:pt x="1524002" y="772162"/>
                  <a:pt x="1524002" y="1097282"/>
                </a:cubicBezTo>
                <a:cubicBezTo>
                  <a:pt x="1524002" y="1129617"/>
                  <a:pt x="1511157" y="1160628"/>
                  <a:pt x="1488292" y="1183492"/>
                </a:cubicBezTo>
                <a:cubicBezTo>
                  <a:pt x="1465428" y="1206356"/>
                  <a:pt x="1434417" y="1219202"/>
                  <a:pt x="1402081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Деловые игры</a:t>
            </a:r>
            <a:endParaRPr lang="ru-RU" sz="1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50083">
            <a:off x="5944601" y="5383058"/>
            <a:ext cx="1355781" cy="62048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7313951" y="4866747"/>
            <a:ext cx="1749936" cy="1219202"/>
          </a:xfrm>
          <a:custGeom>
            <a:avLst/>
            <a:gdLst>
              <a:gd name="connsiteX0" fmla="*/ 0 w 1749936"/>
              <a:gd name="connsiteY0" fmla="*/ 121920 h 1219202"/>
              <a:gd name="connsiteX1" fmla="*/ 35710 w 1749936"/>
              <a:gd name="connsiteY1" fmla="*/ 35710 h 1219202"/>
              <a:gd name="connsiteX2" fmla="*/ 121921 w 1749936"/>
              <a:gd name="connsiteY2" fmla="*/ 1 h 1219202"/>
              <a:gd name="connsiteX3" fmla="*/ 1628016 w 1749936"/>
              <a:gd name="connsiteY3" fmla="*/ 0 h 1219202"/>
              <a:gd name="connsiteX4" fmla="*/ 1714226 w 1749936"/>
              <a:gd name="connsiteY4" fmla="*/ 35710 h 1219202"/>
              <a:gd name="connsiteX5" fmla="*/ 1749935 w 1749936"/>
              <a:gd name="connsiteY5" fmla="*/ 121921 h 1219202"/>
              <a:gd name="connsiteX6" fmla="*/ 1749936 w 1749936"/>
              <a:gd name="connsiteY6" fmla="*/ 1097282 h 1219202"/>
              <a:gd name="connsiteX7" fmla="*/ 1714226 w 1749936"/>
              <a:gd name="connsiteY7" fmla="*/ 1183492 h 1219202"/>
              <a:gd name="connsiteX8" fmla="*/ 1628015 w 1749936"/>
              <a:gd name="connsiteY8" fmla="*/ 1219202 h 1219202"/>
              <a:gd name="connsiteX9" fmla="*/ 121920 w 1749936"/>
              <a:gd name="connsiteY9" fmla="*/ 1219202 h 1219202"/>
              <a:gd name="connsiteX10" fmla="*/ 35710 w 1749936"/>
              <a:gd name="connsiteY10" fmla="*/ 1183492 h 1219202"/>
              <a:gd name="connsiteX11" fmla="*/ 1 w 1749936"/>
              <a:gd name="connsiteY11" fmla="*/ 1097281 h 1219202"/>
              <a:gd name="connsiteX12" fmla="*/ 0 w 1749936"/>
              <a:gd name="connsiteY12" fmla="*/ 121920 h 12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936" h="1219202">
                <a:moveTo>
                  <a:pt x="0" y="121920"/>
                </a:moveTo>
                <a:cubicBezTo>
                  <a:pt x="0" y="89585"/>
                  <a:pt x="12845" y="58574"/>
                  <a:pt x="35710" y="35710"/>
                </a:cubicBezTo>
                <a:cubicBezTo>
                  <a:pt x="58574" y="12846"/>
                  <a:pt x="89585" y="1"/>
                  <a:pt x="121921" y="1"/>
                </a:cubicBezTo>
                <a:lnTo>
                  <a:pt x="1628016" y="0"/>
                </a:lnTo>
                <a:cubicBezTo>
                  <a:pt x="1660351" y="0"/>
                  <a:pt x="1691362" y="12845"/>
                  <a:pt x="1714226" y="35710"/>
                </a:cubicBezTo>
                <a:cubicBezTo>
                  <a:pt x="1737090" y="58574"/>
                  <a:pt x="1749935" y="89585"/>
                  <a:pt x="1749935" y="121921"/>
                </a:cubicBezTo>
                <a:cubicBezTo>
                  <a:pt x="1749935" y="447041"/>
                  <a:pt x="1749936" y="772162"/>
                  <a:pt x="1749936" y="1097282"/>
                </a:cubicBezTo>
                <a:cubicBezTo>
                  <a:pt x="1749936" y="1129617"/>
                  <a:pt x="1737091" y="1160628"/>
                  <a:pt x="1714226" y="1183492"/>
                </a:cubicBezTo>
                <a:cubicBezTo>
                  <a:pt x="1691362" y="1206356"/>
                  <a:pt x="1660351" y="1219202"/>
                  <a:pt x="1628015" y="1219202"/>
                </a:cubicBezTo>
                <a:lnTo>
                  <a:pt x="121920" y="1219202"/>
                </a:lnTo>
                <a:cubicBezTo>
                  <a:pt x="89585" y="1219202"/>
                  <a:pt x="58574" y="1206357"/>
                  <a:pt x="35710" y="1183492"/>
                </a:cubicBezTo>
                <a:cubicBezTo>
                  <a:pt x="12846" y="1160628"/>
                  <a:pt x="0" y="1129617"/>
                  <a:pt x="1" y="1097281"/>
                </a:cubicBezTo>
                <a:cubicBezTo>
                  <a:pt x="1" y="772161"/>
                  <a:pt x="0" y="447040"/>
                  <a:pt x="0" y="12192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89" tIns="66189" rIns="66189" bIns="661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bg2"/>
                </a:solidFill>
              </a:rPr>
              <a:t>Обобщение и распространение опыта</a:t>
            </a:r>
            <a:endParaRPr lang="ru-RU" sz="1600" kern="1200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39109"/>
            <a:ext cx="7773987" cy="889580"/>
          </a:xfrm>
        </p:spPr>
        <p:txBody>
          <a:bodyPr/>
          <a:lstStyle/>
          <a:p>
            <a:pPr algn="ctr"/>
            <a:r>
              <a:rPr lang="ru-RU" sz="2800" dirty="0" smtClean="0"/>
              <a:t>Индивидуальный образовательный маршрут учителя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8" grpId="0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dirty="0" smtClean="0"/>
              <a:t>Курсовая подготовка педагогов</a:t>
            </a:r>
            <a:endParaRPr lang="en-US" sz="2800" dirty="0" smtClean="0"/>
          </a:p>
        </p:txBody>
      </p:sp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1043608" y="2204864"/>
            <a:ext cx="0" cy="3313112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Line 39"/>
          <p:cNvSpPr>
            <a:spLocks noChangeShapeType="1"/>
          </p:cNvSpPr>
          <p:nvPr/>
        </p:nvSpPr>
        <p:spPr bwMode="auto">
          <a:xfrm>
            <a:off x="1043608" y="5517232"/>
            <a:ext cx="4032448" cy="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316663" y="3838575"/>
            <a:ext cx="219075" cy="190500"/>
            <a:chOff x="4232" y="2571"/>
            <a:chExt cx="152" cy="132"/>
          </a:xfrm>
        </p:grpSpPr>
        <p:sp>
          <p:nvSpPr>
            <p:cNvPr id="29740" name="AutoShape 49"/>
            <p:cNvSpPr>
              <a:spLocks noChangeArrowheads="1"/>
            </p:cNvSpPr>
            <p:nvPr/>
          </p:nvSpPr>
          <p:spPr bwMode="gray">
            <a:xfrm rot="16200000" flipV="1">
              <a:off x="4222" y="2581"/>
              <a:ext cx="13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ru-RU">
                <a:cs typeface="Arial" charset="0"/>
              </a:endParaRPr>
            </a:p>
          </p:txBody>
        </p:sp>
        <p:sp>
          <p:nvSpPr>
            <p:cNvPr id="29741" name="AutoShape 50"/>
            <p:cNvSpPr>
              <a:spLocks noChangeArrowheads="1"/>
            </p:cNvSpPr>
            <p:nvPr/>
          </p:nvSpPr>
          <p:spPr bwMode="gray">
            <a:xfrm rot="16200000" flipV="1">
              <a:off x="4262" y="2581"/>
              <a:ext cx="13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ru-RU">
                <a:cs typeface="Arial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316663" y="2809875"/>
            <a:ext cx="236537" cy="193675"/>
            <a:chOff x="4232" y="1845"/>
            <a:chExt cx="164" cy="135"/>
          </a:xfrm>
        </p:grpSpPr>
        <p:sp>
          <p:nvSpPr>
            <p:cNvPr id="29738" name="AutoShape 52"/>
            <p:cNvSpPr>
              <a:spLocks noChangeArrowheads="1"/>
            </p:cNvSpPr>
            <p:nvPr/>
          </p:nvSpPr>
          <p:spPr bwMode="gray">
            <a:xfrm rot="16200000" flipV="1">
              <a:off x="4222" y="1858"/>
              <a:ext cx="13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ru-RU">
                <a:cs typeface="Arial" charset="0"/>
              </a:endParaRPr>
            </a:p>
          </p:txBody>
        </p:sp>
        <p:sp>
          <p:nvSpPr>
            <p:cNvPr id="29739" name="AutoShape 53"/>
            <p:cNvSpPr>
              <a:spLocks noChangeArrowheads="1"/>
            </p:cNvSpPr>
            <p:nvPr/>
          </p:nvSpPr>
          <p:spPr bwMode="gray">
            <a:xfrm rot="16200000" flipV="1">
              <a:off x="4274" y="1855"/>
              <a:ext cx="13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ru-RU">
                <a:cs typeface="Arial" charset="0"/>
              </a:endParaRPr>
            </a:p>
          </p:txBody>
        </p:sp>
      </p:grpSp>
      <p:sp>
        <p:nvSpPr>
          <p:cNvPr id="29709" name="Rectangle 55"/>
          <p:cNvSpPr>
            <a:spLocks noChangeArrowheads="1"/>
          </p:cNvSpPr>
          <p:nvPr/>
        </p:nvSpPr>
        <p:spPr bwMode="gray">
          <a:xfrm>
            <a:off x="6543674" y="3603625"/>
            <a:ext cx="220478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cs typeface="Arial" charset="0"/>
              </a:rPr>
              <a:t>Выбор учителя + запрос ОУ</a:t>
            </a:r>
            <a:endParaRPr lang="en-US" sz="2000" b="1" dirty="0" smtClean="0">
              <a:cs typeface="Arial" charset="0"/>
            </a:endParaRPr>
          </a:p>
        </p:txBody>
      </p:sp>
      <p:sp>
        <p:nvSpPr>
          <p:cNvPr id="29710" name="AutoShape 56"/>
          <p:cNvSpPr>
            <a:spLocks noChangeArrowheads="1"/>
          </p:cNvSpPr>
          <p:nvPr/>
        </p:nvSpPr>
        <p:spPr bwMode="ltGray">
          <a:xfrm>
            <a:off x="5211763" y="1700213"/>
            <a:ext cx="3148012" cy="5889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dirty="0" smtClean="0">
                <a:solidFill>
                  <a:schemeClr val="bg2"/>
                </a:solidFill>
                <a:cs typeface="Arial" charset="0"/>
              </a:rPr>
              <a:t>Эффективность обучения</a:t>
            </a:r>
            <a:endParaRPr lang="ru-RU" sz="2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711" name="Rectangle 57"/>
          <p:cNvSpPr>
            <a:spLocks noChangeArrowheads="1"/>
          </p:cNvSpPr>
          <p:nvPr/>
        </p:nvSpPr>
        <p:spPr bwMode="black">
          <a:xfrm>
            <a:off x="5219700" y="1700213"/>
            <a:ext cx="30972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EFEFE"/>
                </a:solidFill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316663" y="4935538"/>
            <a:ext cx="219075" cy="190500"/>
            <a:chOff x="4232" y="2571"/>
            <a:chExt cx="152" cy="132"/>
          </a:xfrm>
        </p:grpSpPr>
        <p:sp>
          <p:nvSpPr>
            <p:cNvPr id="29736" name="AutoShape 59"/>
            <p:cNvSpPr>
              <a:spLocks noChangeArrowheads="1"/>
            </p:cNvSpPr>
            <p:nvPr/>
          </p:nvSpPr>
          <p:spPr bwMode="gray">
            <a:xfrm rot="16200000" flipV="1">
              <a:off x="4222" y="2581"/>
              <a:ext cx="13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ru-RU">
                <a:cs typeface="Arial" charset="0"/>
              </a:endParaRPr>
            </a:p>
          </p:txBody>
        </p:sp>
        <p:sp>
          <p:nvSpPr>
            <p:cNvPr id="29737" name="AutoShape 60"/>
            <p:cNvSpPr>
              <a:spLocks noChangeArrowheads="1"/>
            </p:cNvSpPr>
            <p:nvPr/>
          </p:nvSpPr>
          <p:spPr bwMode="gray">
            <a:xfrm rot="16200000" flipV="1">
              <a:off x="4262" y="2581"/>
              <a:ext cx="13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ru-RU">
                <a:cs typeface="Arial" charset="0"/>
              </a:endParaRPr>
            </a:p>
          </p:txBody>
        </p:sp>
      </p:grpSp>
      <p:sp>
        <p:nvSpPr>
          <p:cNvPr id="29713" name="Rectangle 61"/>
          <p:cNvSpPr>
            <a:spLocks noChangeArrowheads="1"/>
          </p:cNvSpPr>
          <p:nvPr/>
        </p:nvSpPr>
        <p:spPr bwMode="gray">
          <a:xfrm>
            <a:off x="6543674" y="4700588"/>
            <a:ext cx="220478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cs typeface="Arial" charset="0"/>
              </a:rPr>
              <a:t>Коллективное обучение</a:t>
            </a:r>
            <a:endParaRPr lang="en-US" sz="2000" b="1" dirty="0">
              <a:cs typeface="Arial" charset="0"/>
            </a:endParaRPr>
          </a:p>
        </p:txBody>
      </p:sp>
      <p:sp>
        <p:nvSpPr>
          <p:cNvPr id="29714" name="Freeform 62"/>
          <p:cNvSpPr>
            <a:spLocks/>
          </p:cNvSpPr>
          <p:nvPr/>
        </p:nvSpPr>
        <p:spPr bwMode="ltGray">
          <a:xfrm>
            <a:off x="2281238" y="3854450"/>
            <a:ext cx="1862137" cy="1277938"/>
          </a:xfrm>
          <a:custGeom>
            <a:avLst/>
            <a:gdLst>
              <a:gd name="T0" fmla="*/ 0 w 1291"/>
              <a:gd name="T1" fmla="*/ 990907 h 886"/>
              <a:gd name="T2" fmla="*/ 967850 w 1291"/>
              <a:gd name="T3" fmla="*/ 767340 h 886"/>
              <a:gd name="T4" fmla="*/ 1590966 w 1291"/>
              <a:gd name="T5" fmla="*/ 214913 h 886"/>
              <a:gd name="T6" fmla="*/ 1425090 w 1291"/>
              <a:gd name="T7" fmla="*/ 188950 h 886"/>
              <a:gd name="T8" fmla="*/ 1678952 w 1291"/>
              <a:gd name="T9" fmla="*/ 0 h 886"/>
              <a:gd name="T10" fmla="*/ 1862137 w 1291"/>
              <a:gd name="T11" fmla="*/ 263953 h 886"/>
              <a:gd name="T12" fmla="*/ 1678952 w 1291"/>
              <a:gd name="T13" fmla="*/ 232221 h 886"/>
              <a:gd name="T14" fmla="*/ 1151034 w 1291"/>
              <a:gd name="T15" fmla="*/ 1029851 h 886"/>
              <a:gd name="T16" fmla="*/ 799089 w 1291"/>
              <a:gd name="T17" fmla="*/ 1277938 h 886"/>
              <a:gd name="T18" fmla="*/ 0 w 1291"/>
              <a:gd name="T19" fmla="*/ 990907 h 8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1"/>
              <a:gd name="T31" fmla="*/ 0 h 886"/>
              <a:gd name="T32" fmla="*/ 1291 w 1291"/>
              <a:gd name="T33" fmla="*/ 886 h 8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1" h="886">
                <a:moveTo>
                  <a:pt x="0" y="687"/>
                </a:moveTo>
                <a:cubicBezTo>
                  <a:pt x="261" y="646"/>
                  <a:pt x="345" y="660"/>
                  <a:pt x="671" y="532"/>
                </a:cubicBezTo>
                <a:cubicBezTo>
                  <a:pt x="997" y="404"/>
                  <a:pt x="1069" y="227"/>
                  <a:pt x="1103" y="149"/>
                </a:cubicBezTo>
                <a:cubicBezTo>
                  <a:pt x="1045" y="140"/>
                  <a:pt x="988" y="131"/>
                  <a:pt x="988" y="131"/>
                </a:cubicBezTo>
                <a:lnTo>
                  <a:pt x="1164" y="0"/>
                </a:lnTo>
                <a:lnTo>
                  <a:pt x="1291" y="183"/>
                </a:lnTo>
                <a:lnTo>
                  <a:pt x="1164" y="161"/>
                </a:lnTo>
                <a:cubicBezTo>
                  <a:pt x="1120" y="317"/>
                  <a:pt x="981" y="576"/>
                  <a:pt x="798" y="714"/>
                </a:cubicBezTo>
                <a:cubicBezTo>
                  <a:pt x="615" y="852"/>
                  <a:pt x="749" y="772"/>
                  <a:pt x="554" y="886"/>
                </a:cubicBezTo>
                <a:lnTo>
                  <a:pt x="0" y="68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3505200" y="2101850"/>
            <a:ext cx="1797050" cy="1674813"/>
            <a:chOff x="2208" y="1392"/>
            <a:chExt cx="1132" cy="1055"/>
          </a:xfrm>
        </p:grpSpPr>
        <p:sp>
          <p:nvSpPr>
            <p:cNvPr id="29730" name="Freeform 64"/>
            <p:cNvSpPr>
              <a:spLocks/>
            </p:cNvSpPr>
            <p:nvPr/>
          </p:nvSpPr>
          <p:spPr bwMode="gray">
            <a:xfrm>
              <a:off x="2332" y="2158"/>
              <a:ext cx="467" cy="232"/>
            </a:xfrm>
            <a:custGeom>
              <a:avLst/>
              <a:gdLst>
                <a:gd name="T0" fmla="*/ 0 w 335"/>
                <a:gd name="T1" fmla="*/ 223 h 173"/>
                <a:gd name="T2" fmla="*/ 81 w 335"/>
                <a:gd name="T3" fmla="*/ 232 h 173"/>
                <a:gd name="T4" fmla="*/ 414 w 335"/>
                <a:gd name="T5" fmla="*/ 43 h 173"/>
                <a:gd name="T6" fmla="*/ 403 w 335"/>
                <a:gd name="T7" fmla="*/ 11 h 173"/>
                <a:gd name="T8" fmla="*/ 311 w 335"/>
                <a:gd name="T9" fmla="*/ 35 h 173"/>
                <a:gd name="T10" fmla="*/ 0 w 335"/>
                <a:gd name="T11" fmla="*/ 223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Freeform 65"/>
            <p:cNvSpPr>
              <a:spLocks/>
            </p:cNvSpPr>
            <p:nvPr/>
          </p:nvSpPr>
          <p:spPr bwMode="gray">
            <a:xfrm>
              <a:off x="2208" y="1553"/>
              <a:ext cx="312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732" name="Freeform 66"/>
            <p:cNvSpPr>
              <a:spLocks/>
            </p:cNvSpPr>
            <p:nvPr/>
          </p:nvSpPr>
          <p:spPr bwMode="gray">
            <a:xfrm>
              <a:off x="2630" y="2172"/>
              <a:ext cx="578" cy="275"/>
            </a:xfrm>
            <a:custGeom>
              <a:avLst/>
              <a:gdLst>
                <a:gd name="T0" fmla="*/ 0 w 367"/>
                <a:gd name="T1" fmla="*/ 256 h 170"/>
                <a:gd name="T2" fmla="*/ 126 w 367"/>
                <a:gd name="T3" fmla="*/ 275 h 170"/>
                <a:gd name="T4" fmla="*/ 523 w 367"/>
                <a:gd name="T5" fmla="*/ 60 h 170"/>
                <a:gd name="T6" fmla="*/ 460 w 367"/>
                <a:gd name="T7" fmla="*/ 2 h 170"/>
                <a:gd name="T8" fmla="*/ 362 w 367"/>
                <a:gd name="T9" fmla="*/ 47 h 170"/>
                <a:gd name="T10" fmla="*/ 0 w 367"/>
                <a:gd name="T11" fmla="*/ 256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Freeform 67"/>
            <p:cNvSpPr>
              <a:spLocks/>
            </p:cNvSpPr>
            <p:nvPr/>
          </p:nvSpPr>
          <p:spPr bwMode="gray">
            <a:xfrm>
              <a:off x="3014" y="2205"/>
              <a:ext cx="326" cy="150"/>
            </a:xfrm>
            <a:custGeom>
              <a:avLst/>
              <a:gdLst>
                <a:gd name="T0" fmla="*/ 0 w 234"/>
                <a:gd name="T1" fmla="*/ 131 h 112"/>
                <a:gd name="T2" fmla="*/ 85 w 234"/>
                <a:gd name="T3" fmla="*/ 150 h 112"/>
                <a:gd name="T4" fmla="*/ 304 w 234"/>
                <a:gd name="T5" fmla="*/ 43 h 112"/>
                <a:gd name="T6" fmla="*/ 219 w 234"/>
                <a:gd name="T7" fmla="*/ 15 h 112"/>
                <a:gd name="T8" fmla="*/ 0 w 234"/>
                <a:gd name="T9" fmla="*/ 13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68"/>
            <p:cNvSpPr>
              <a:spLocks/>
            </p:cNvSpPr>
            <p:nvPr/>
          </p:nvSpPr>
          <p:spPr bwMode="gray">
            <a:xfrm>
              <a:off x="2899" y="1513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9490" name="Freeform 69"/>
            <p:cNvSpPr>
              <a:spLocks/>
            </p:cNvSpPr>
            <p:nvPr/>
          </p:nvSpPr>
          <p:spPr bwMode="gray">
            <a:xfrm>
              <a:off x="2473" y="1392"/>
              <a:ext cx="393" cy="1054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438400" y="4006850"/>
            <a:ext cx="693738" cy="1331913"/>
            <a:chOff x="1536" y="2592"/>
            <a:chExt cx="437" cy="839"/>
          </a:xfrm>
        </p:grpSpPr>
        <p:sp>
          <p:nvSpPr>
            <p:cNvPr id="29728" name="Freeform 71"/>
            <p:cNvSpPr>
              <a:spLocks/>
            </p:cNvSpPr>
            <p:nvPr/>
          </p:nvSpPr>
          <p:spPr bwMode="gray">
            <a:xfrm>
              <a:off x="1647" y="3281"/>
              <a:ext cx="326" cy="150"/>
            </a:xfrm>
            <a:custGeom>
              <a:avLst/>
              <a:gdLst>
                <a:gd name="T0" fmla="*/ 0 w 234"/>
                <a:gd name="T1" fmla="*/ 131 h 112"/>
                <a:gd name="T2" fmla="*/ 85 w 234"/>
                <a:gd name="T3" fmla="*/ 150 h 112"/>
                <a:gd name="T4" fmla="*/ 304 w 234"/>
                <a:gd name="T5" fmla="*/ 43 h 112"/>
                <a:gd name="T6" fmla="*/ 219 w 234"/>
                <a:gd name="T7" fmla="*/ 15 h 112"/>
                <a:gd name="T8" fmla="*/ 0 w 234"/>
                <a:gd name="T9" fmla="*/ 13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72"/>
            <p:cNvSpPr>
              <a:spLocks/>
            </p:cNvSpPr>
            <p:nvPr/>
          </p:nvSpPr>
          <p:spPr bwMode="gray">
            <a:xfrm>
              <a:off x="1536" y="2592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429250" y="4676775"/>
            <a:ext cx="701675" cy="701675"/>
            <a:chOff x="2430" y="1692"/>
            <a:chExt cx="339" cy="339"/>
          </a:xfrm>
        </p:grpSpPr>
        <p:sp>
          <p:nvSpPr>
            <p:cNvPr id="29726" name="Freeform 74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339"/>
                <a:gd name="T164" fmla="*/ 339 w 339"/>
                <a:gd name="T165" fmla="*/ 339 h 3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75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57"/>
                <a:gd name="T113" fmla="*/ 168 w 168"/>
                <a:gd name="T114" fmla="*/ 157 h 1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5410200" y="3613150"/>
            <a:ext cx="701675" cy="698500"/>
            <a:chOff x="1884" y="3188"/>
            <a:chExt cx="411" cy="409"/>
          </a:xfrm>
        </p:grpSpPr>
        <p:sp>
          <p:nvSpPr>
            <p:cNvPr id="29723" name="Freeform 77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>
                <a:gd name="T0" fmla="*/ 0 w 411"/>
                <a:gd name="T1" fmla="*/ 204 h 409"/>
                <a:gd name="T2" fmla="*/ 5 w 411"/>
                <a:gd name="T3" fmla="*/ 246 h 409"/>
                <a:gd name="T4" fmla="*/ 17 w 411"/>
                <a:gd name="T5" fmla="*/ 285 h 409"/>
                <a:gd name="T6" fmla="*/ 36 w 411"/>
                <a:gd name="T7" fmla="*/ 319 h 409"/>
                <a:gd name="T8" fmla="*/ 60 w 411"/>
                <a:gd name="T9" fmla="*/ 349 h 409"/>
                <a:gd name="T10" fmla="*/ 92 w 411"/>
                <a:gd name="T11" fmla="*/ 375 h 409"/>
                <a:gd name="T12" fmla="*/ 126 w 411"/>
                <a:gd name="T13" fmla="*/ 393 h 409"/>
                <a:gd name="T14" fmla="*/ 165 w 411"/>
                <a:gd name="T15" fmla="*/ 405 h 409"/>
                <a:gd name="T16" fmla="*/ 206 w 411"/>
                <a:gd name="T17" fmla="*/ 409 h 409"/>
                <a:gd name="T18" fmla="*/ 248 w 411"/>
                <a:gd name="T19" fmla="*/ 405 h 409"/>
                <a:gd name="T20" fmla="*/ 285 w 411"/>
                <a:gd name="T21" fmla="*/ 393 h 409"/>
                <a:gd name="T22" fmla="*/ 321 w 411"/>
                <a:gd name="T23" fmla="*/ 375 h 409"/>
                <a:gd name="T24" fmla="*/ 351 w 411"/>
                <a:gd name="T25" fmla="*/ 349 h 409"/>
                <a:gd name="T26" fmla="*/ 375 w 411"/>
                <a:gd name="T27" fmla="*/ 319 h 409"/>
                <a:gd name="T28" fmla="*/ 395 w 411"/>
                <a:gd name="T29" fmla="*/ 285 h 409"/>
                <a:gd name="T30" fmla="*/ 407 w 411"/>
                <a:gd name="T31" fmla="*/ 246 h 409"/>
                <a:gd name="T32" fmla="*/ 411 w 411"/>
                <a:gd name="T33" fmla="*/ 204 h 409"/>
                <a:gd name="T34" fmla="*/ 407 w 411"/>
                <a:gd name="T35" fmla="*/ 163 h 409"/>
                <a:gd name="T36" fmla="*/ 395 w 411"/>
                <a:gd name="T37" fmla="*/ 124 h 409"/>
                <a:gd name="T38" fmla="*/ 375 w 411"/>
                <a:gd name="T39" fmla="*/ 90 h 409"/>
                <a:gd name="T40" fmla="*/ 351 w 411"/>
                <a:gd name="T41" fmla="*/ 60 h 409"/>
                <a:gd name="T42" fmla="*/ 321 w 411"/>
                <a:gd name="T43" fmla="*/ 34 h 409"/>
                <a:gd name="T44" fmla="*/ 285 w 411"/>
                <a:gd name="T45" fmla="*/ 15 h 409"/>
                <a:gd name="T46" fmla="*/ 248 w 411"/>
                <a:gd name="T47" fmla="*/ 3 h 409"/>
                <a:gd name="T48" fmla="*/ 206 w 411"/>
                <a:gd name="T49" fmla="*/ 0 h 409"/>
                <a:gd name="T50" fmla="*/ 165 w 411"/>
                <a:gd name="T51" fmla="*/ 3 h 409"/>
                <a:gd name="T52" fmla="*/ 126 w 411"/>
                <a:gd name="T53" fmla="*/ 15 h 409"/>
                <a:gd name="T54" fmla="*/ 92 w 411"/>
                <a:gd name="T55" fmla="*/ 34 h 409"/>
                <a:gd name="T56" fmla="*/ 60 w 411"/>
                <a:gd name="T57" fmla="*/ 60 h 409"/>
                <a:gd name="T58" fmla="*/ 36 w 411"/>
                <a:gd name="T59" fmla="*/ 90 h 409"/>
                <a:gd name="T60" fmla="*/ 17 w 411"/>
                <a:gd name="T61" fmla="*/ 124 h 409"/>
                <a:gd name="T62" fmla="*/ 5 w 411"/>
                <a:gd name="T63" fmla="*/ 163 h 409"/>
                <a:gd name="T64" fmla="*/ 0 w 411"/>
                <a:gd name="T65" fmla="*/ 204 h 409"/>
                <a:gd name="T66" fmla="*/ 42 w 411"/>
                <a:gd name="T67" fmla="*/ 204 h 409"/>
                <a:gd name="T68" fmla="*/ 47 w 411"/>
                <a:gd name="T69" fmla="*/ 166 h 409"/>
                <a:gd name="T70" fmla="*/ 59 w 411"/>
                <a:gd name="T71" fmla="*/ 133 h 409"/>
                <a:gd name="T72" fmla="*/ 78 w 411"/>
                <a:gd name="T73" fmla="*/ 102 h 409"/>
                <a:gd name="T74" fmla="*/ 104 w 411"/>
                <a:gd name="T75" fmla="*/ 76 h 409"/>
                <a:gd name="T76" fmla="*/ 134 w 411"/>
                <a:gd name="T77" fmla="*/ 58 h 409"/>
                <a:gd name="T78" fmla="*/ 168 w 411"/>
                <a:gd name="T79" fmla="*/ 45 h 409"/>
                <a:gd name="T80" fmla="*/ 206 w 411"/>
                <a:gd name="T81" fmla="*/ 42 h 409"/>
                <a:gd name="T82" fmla="*/ 243 w 411"/>
                <a:gd name="T83" fmla="*/ 45 h 409"/>
                <a:gd name="T84" fmla="*/ 278 w 411"/>
                <a:gd name="T85" fmla="*/ 58 h 409"/>
                <a:gd name="T86" fmla="*/ 308 w 411"/>
                <a:gd name="T87" fmla="*/ 76 h 409"/>
                <a:gd name="T88" fmla="*/ 333 w 411"/>
                <a:gd name="T89" fmla="*/ 102 h 409"/>
                <a:gd name="T90" fmla="*/ 353 w 411"/>
                <a:gd name="T91" fmla="*/ 133 h 409"/>
                <a:gd name="T92" fmla="*/ 365 w 411"/>
                <a:gd name="T93" fmla="*/ 166 h 409"/>
                <a:gd name="T94" fmla="*/ 369 w 411"/>
                <a:gd name="T95" fmla="*/ 204 h 409"/>
                <a:gd name="T96" fmla="*/ 365 w 411"/>
                <a:gd name="T97" fmla="*/ 241 h 409"/>
                <a:gd name="T98" fmla="*/ 353 w 411"/>
                <a:gd name="T99" fmla="*/ 276 h 409"/>
                <a:gd name="T100" fmla="*/ 333 w 411"/>
                <a:gd name="T101" fmla="*/ 306 h 409"/>
                <a:gd name="T102" fmla="*/ 308 w 411"/>
                <a:gd name="T103" fmla="*/ 331 h 409"/>
                <a:gd name="T104" fmla="*/ 278 w 411"/>
                <a:gd name="T105" fmla="*/ 351 h 409"/>
                <a:gd name="T106" fmla="*/ 243 w 411"/>
                <a:gd name="T107" fmla="*/ 363 h 409"/>
                <a:gd name="T108" fmla="*/ 206 w 411"/>
                <a:gd name="T109" fmla="*/ 367 h 409"/>
                <a:gd name="T110" fmla="*/ 168 w 411"/>
                <a:gd name="T111" fmla="*/ 363 h 409"/>
                <a:gd name="T112" fmla="*/ 134 w 411"/>
                <a:gd name="T113" fmla="*/ 351 h 409"/>
                <a:gd name="T114" fmla="*/ 104 w 411"/>
                <a:gd name="T115" fmla="*/ 331 h 409"/>
                <a:gd name="T116" fmla="*/ 78 w 411"/>
                <a:gd name="T117" fmla="*/ 306 h 409"/>
                <a:gd name="T118" fmla="*/ 59 w 411"/>
                <a:gd name="T119" fmla="*/ 276 h 409"/>
                <a:gd name="T120" fmla="*/ 47 w 411"/>
                <a:gd name="T121" fmla="*/ 241 h 409"/>
                <a:gd name="T122" fmla="*/ 42 w 411"/>
                <a:gd name="T123" fmla="*/ 204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"/>
                <a:gd name="T187" fmla="*/ 0 h 409"/>
                <a:gd name="T188" fmla="*/ 411 w 411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chemeClr val="hlink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Freeform 78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>
                <a:gd name="T0" fmla="*/ 32 w 141"/>
                <a:gd name="T1" fmla="*/ 229 h 229"/>
                <a:gd name="T2" fmla="*/ 24 w 141"/>
                <a:gd name="T3" fmla="*/ 229 h 229"/>
                <a:gd name="T4" fmla="*/ 18 w 141"/>
                <a:gd name="T5" fmla="*/ 228 h 229"/>
                <a:gd name="T6" fmla="*/ 12 w 141"/>
                <a:gd name="T7" fmla="*/ 225 h 229"/>
                <a:gd name="T8" fmla="*/ 8 w 141"/>
                <a:gd name="T9" fmla="*/ 222 h 229"/>
                <a:gd name="T10" fmla="*/ 5 w 141"/>
                <a:gd name="T11" fmla="*/ 217 h 229"/>
                <a:gd name="T12" fmla="*/ 3 w 141"/>
                <a:gd name="T13" fmla="*/ 213 h 229"/>
                <a:gd name="T14" fmla="*/ 2 w 141"/>
                <a:gd name="T15" fmla="*/ 207 h 229"/>
                <a:gd name="T16" fmla="*/ 0 w 141"/>
                <a:gd name="T17" fmla="*/ 199 h 229"/>
                <a:gd name="T18" fmla="*/ 2 w 141"/>
                <a:gd name="T19" fmla="*/ 190 h 229"/>
                <a:gd name="T20" fmla="*/ 5 w 141"/>
                <a:gd name="T21" fmla="*/ 181 h 229"/>
                <a:gd name="T22" fmla="*/ 11 w 141"/>
                <a:gd name="T23" fmla="*/ 172 h 229"/>
                <a:gd name="T24" fmla="*/ 18 w 141"/>
                <a:gd name="T25" fmla="*/ 162 h 229"/>
                <a:gd name="T26" fmla="*/ 80 w 141"/>
                <a:gd name="T27" fmla="*/ 88 h 229"/>
                <a:gd name="T28" fmla="*/ 83 w 141"/>
                <a:gd name="T29" fmla="*/ 84 h 229"/>
                <a:gd name="T30" fmla="*/ 86 w 141"/>
                <a:gd name="T31" fmla="*/ 79 h 229"/>
                <a:gd name="T32" fmla="*/ 87 w 141"/>
                <a:gd name="T33" fmla="*/ 73 h 229"/>
                <a:gd name="T34" fmla="*/ 89 w 141"/>
                <a:gd name="T35" fmla="*/ 69 h 229"/>
                <a:gd name="T36" fmla="*/ 87 w 141"/>
                <a:gd name="T37" fmla="*/ 63 h 229"/>
                <a:gd name="T38" fmla="*/ 86 w 141"/>
                <a:gd name="T39" fmla="*/ 58 h 229"/>
                <a:gd name="T40" fmla="*/ 83 w 141"/>
                <a:gd name="T41" fmla="*/ 55 h 229"/>
                <a:gd name="T42" fmla="*/ 78 w 141"/>
                <a:gd name="T43" fmla="*/ 51 h 229"/>
                <a:gd name="T44" fmla="*/ 74 w 141"/>
                <a:gd name="T45" fmla="*/ 49 h 229"/>
                <a:gd name="T46" fmla="*/ 68 w 141"/>
                <a:gd name="T47" fmla="*/ 49 h 229"/>
                <a:gd name="T48" fmla="*/ 63 w 141"/>
                <a:gd name="T49" fmla="*/ 49 h 229"/>
                <a:gd name="T50" fmla="*/ 59 w 141"/>
                <a:gd name="T51" fmla="*/ 51 h 229"/>
                <a:gd name="T52" fmla="*/ 56 w 141"/>
                <a:gd name="T53" fmla="*/ 55 h 229"/>
                <a:gd name="T54" fmla="*/ 53 w 141"/>
                <a:gd name="T55" fmla="*/ 58 h 229"/>
                <a:gd name="T56" fmla="*/ 51 w 141"/>
                <a:gd name="T57" fmla="*/ 64 h 229"/>
                <a:gd name="T58" fmla="*/ 50 w 141"/>
                <a:gd name="T59" fmla="*/ 69 h 229"/>
                <a:gd name="T60" fmla="*/ 51 w 141"/>
                <a:gd name="T61" fmla="*/ 75 h 229"/>
                <a:gd name="T62" fmla="*/ 53 w 141"/>
                <a:gd name="T63" fmla="*/ 81 h 229"/>
                <a:gd name="T64" fmla="*/ 56 w 141"/>
                <a:gd name="T65" fmla="*/ 85 h 229"/>
                <a:gd name="T66" fmla="*/ 62 w 141"/>
                <a:gd name="T67" fmla="*/ 91 h 229"/>
                <a:gd name="T68" fmla="*/ 30 w 141"/>
                <a:gd name="T69" fmla="*/ 129 h 229"/>
                <a:gd name="T70" fmla="*/ 17 w 141"/>
                <a:gd name="T71" fmla="*/ 115 h 229"/>
                <a:gd name="T72" fmla="*/ 9 w 141"/>
                <a:gd name="T73" fmla="*/ 102 h 229"/>
                <a:gd name="T74" fmla="*/ 3 w 141"/>
                <a:gd name="T75" fmla="*/ 87 h 229"/>
                <a:gd name="T76" fmla="*/ 2 w 141"/>
                <a:gd name="T77" fmla="*/ 70 h 229"/>
                <a:gd name="T78" fmla="*/ 5 w 141"/>
                <a:gd name="T79" fmla="*/ 51 h 229"/>
                <a:gd name="T80" fmla="*/ 11 w 141"/>
                <a:gd name="T81" fmla="*/ 34 h 229"/>
                <a:gd name="T82" fmla="*/ 21 w 141"/>
                <a:gd name="T83" fmla="*/ 19 h 229"/>
                <a:gd name="T84" fmla="*/ 35 w 141"/>
                <a:gd name="T85" fmla="*/ 9 h 229"/>
                <a:gd name="T86" fmla="*/ 51 w 141"/>
                <a:gd name="T87" fmla="*/ 1 h 229"/>
                <a:gd name="T88" fmla="*/ 71 w 141"/>
                <a:gd name="T89" fmla="*/ 0 h 229"/>
                <a:gd name="T90" fmla="*/ 89 w 141"/>
                <a:gd name="T91" fmla="*/ 1 h 229"/>
                <a:gd name="T92" fmla="*/ 105 w 141"/>
                <a:gd name="T93" fmla="*/ 7 h 229"/>
                <a:gd name="T94" fmla="*/ 119 w 141"/>
                <a:gd name="T95" fmla="*/ 19 h 229"/>
                <a:gd name="T96" fmla="*/ 129 w 141"/>
                <a:gd name="T97" fmla="*/ 33 h 229"/>
                <a:gd name="T98" fmla="*/ 135 w 141"/>
                <a:gd name="T99" fmla="*/ 49 h 229"/>
                <a:gd name="T100" fmla="*/ 137 w 141"/>
                <a:gd name="T101" fmla="*/ 69 h 229"/>
                <a:gd name="T102" fmla="*/ 134 w 141"/>
                <a:gd name="T103" fmla="*/ 91 h 229"/>
                <a:gd name="T104" fmla="*/ 122 w 141"/>
                <a:gd name="T105" fmla="*/ 115 h 229"/>
                <a:gd name="T106" fmla="*/ 101 w 141"/>
                <a:gd name="T107" fmla="*/ 139 h 229"/>
                <a:gd name="T108" fmla="*/ 99 w 141"/>
                <a:gd name="T109" fmla="*/ 142 h 229"/>
                <a:gd name="T110" fmla="*/ 66 w 141"/>
                <a:gd name="T111" fmla="*/ 177 h 229"/>
                <a:gd name="T112" fmla="*/ 141 w 141"/>
                <a:gd name="T113" fmla="*/ 177 h 229"/>
                <a:gd name="T114" fmla="*/ 141 w 141"/>
                <a:gd name="T115" fmla="*/ 229 h 229"/>
                <a:gd name="T116" fmla="*/ 32 w 141"/>
                <a:gd name="T117" fmla="*/ 229 h 2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1"/>
                <a:gd name="T178" fmla="*/ 0 h 229"/>
                <a:gd name="T179" fmla="*/ 141 w 141"/>
                <a:gd name="T180" fmla="*/ 229 h 2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79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>
                <a:gd name="T0" fmla="*/ 0 w 102"/>
                <a:gd name="T1" fmla="*/ 113 h 113"/>
                <a:gd name="T2" fmla="*/ 33 w 102"/>
                <a:gd name="T3" fmla="*/ 54 h 113"/>
                <a:gd name="T4" fmla="*/ 3 w 102"/>
                <a:gd name="T5" fmla="*/ 0 h 113"/>
                <a:gd name="T6" fmla="*/ 33 w 102"/>
                <a:gd name="T7" fmla="*/ 0 h 113"/>
                <a:gd name="T8" fmla="*/ 51 w 102"/>
                <a:gd name="T9" fmla="*/ 33 h 113"/>
                <a:gd name="T10" fmla="*/ 70 w 102"/>
                <a:gd name="T11" fmla="*/ 0 h 113"/>
                <a:gd name="T12" fmla="*/ 99 w 102"/>
                <a:gd name="T13" fmla="*/ 0 h 113"/>
                <a:gd name="T14" fmla="*/ 69 w 102"/>
                <a:gd name="T15" fmla="*/ 54 h 113"/>
                <a:gd name="T16" fmla="*/ 102 w 102"/>
                <a:gd name="T17" fmla="*/ 113 h 113"/>
                <a:gd name="T18" fmla="*/ 72 w 102"/>
                <a:gd name="T19" fmla="*/ 113 h 113"/>
                <a:gd name="T20" fmla="*/ 51 w 102"/>
                <a:gd name="T21" fmla="*/ 75 h 113"/>
                <a:gd name="T22" fmla="*/ 30 w 102"/>
                <a:gd name="T23" fmla="*/ 113 h 113"/>
                <a:gd name="T24" fmla="*/ 0 w 102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3"/>
                <a:gd name="T41" fmla="*/ 102 w 102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5438775" y="2559050"/>
            <a:ext cx="698500" cy="698500"/>
            <a:chOff x="3349" y="3250"/>
            <a:chExt cx="380" cy="380"/>
          </a:xfrm>
        </p:grpSpPr>
        <p:sp>
          <p:nvSpPr>
            <p:cNvPr id="29720" name="Freeform 81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>
                <a:gd name="T0" fmla="*/ 190 w 409"/>
                <a:gd name="T1" fmla="*/ 0 h 207"/>
                <a:gd name="T2" fmla="*/ 229 w 409"/>
                <a:gd name="T3" fmla="*/ 5 h 207"/>
                <a:gd name="T4" fmla="*/ 265 w 409"/>
                <a:gd name="T5" fmla="*/ 16 h 207"/>
                <a:gd name="T6" fmla="*/ 296 w 409"/>
                <a:gd name="T7" fmla="*/ 33 h 207"/>
                <a:gd name="T8" fmla="*/ 324 w 409"/>
                <a:gd name="T9" fmla="*/ 55 h 207"/>
                <a:gd name="T10" fmla="*/ 348 w 409"/>
                <a:gd name="T11" fmla="*/ 84 h 207"/>
                <a:gd name="T12" fmla="*/ 365 w 409"/>
                <a:gd name="T13" fmla="*/ 116 h 207"/>
                <a:gd name="T14" fmla="*/ 376 w 409"/>
                <a:gd name="T15" fmla="*/ 151 h 207"/>
                <a:gd name="T16" fmla="*/ 380 w 409"/>
                <a:gd name="T17" fmla="*/ 189 h 207"/>
                <a:gd name="T18" fmla="*/ 380 w 409"/>
                <a:gd name="T19" fmla="*/ 190 h 207"/>
                <a:gd name="T20" fmla="*/ 380 w 409"/>
                <a:gd name="T21" fmla="*/ 190 h 207"/>
                <a:gd name="T22" fmla="*/ 333 w 409"/>
                <a:gd name="T23" fmla="*/ 190 h 207"/>
                <a:gd name="T24" fmla="*/ 251 w 409"/>
                <a:gd name="T25" fmla="*/ 63 h 207"/>
                <a:gd name="T26" fmla="*/ 251 w 409"/>
                <a:gd name="T27" fmla="*/ 99 h 207"/>
                <a:gd name="T28" fmla="*/ 190 w 409"/>
                <a:gd name="T29" fmla="*/ 99 h 207"/>
                <a:gd name="T30" fmla="*/ 190 w 409"/>
                <a:gd name="T31" fmla="*/ 39 h 207"/>
                <a:gd name="T32" fmla="*/ 156 w 409"/>
                <a:gd name="T33" fmla="*/ 43 h 207"/>
                <a:gd name="T34" fmla="*/ 124 w 409"/>
                <a:gd name="T35" fmla="*/ 54 h 207"/>
                <a:gd name="T36" fmla="*/ 95 w 409"/>
                <a:gd name="T37" fmla="*/ 72 h 207"/>
                <a:gd name="T38" fmla="*/ 72 w 409"/>
                <a:gd name="T39" fmla="*/ 95 h 207"/>
                <a:gd name="T40" fmla="*/ 54 w 409"/>
                <a:gd name="T41" fmla="*/ 123 h 207"/>
                <a:gd name="T42" fmla="*/ 43 w 409"/>
                <a:gd name="T43" fmla="*/ 154 h 207"/>
                <a:gd name="T44" fmla="*/ 39 w 409"/>
                <a:gd name="T45" fmla="*/ 189 h 207"/>
                <a:gd name="T46" fmla="*/ 39 w 409"/>
                <a:gd name="T47" fmla="*/ 190 h 207"/>
                <a:gd name="T48" fmla="*/ 39 w 409"/>
                <a:gd name="T49" fmla="*/ 190 h 207"/>
                <a:gd name="T50" fmla="*/ 0 w 409"/>
                <a:gd name="T51" fmla="*/ 190 h 207"/>
                <a:gd name="T52" fmla="*/ 0 w 409"/>
                <a:gd name="T53" fmla="*/ 190 h 207"/>
                <a:gd name="T54" fmla="*/ 0 w 409"/>
                <a:gd name="T55" fmla="*/ 189 h 207"/>
                <a:gd name="T56" fmla="*/ 3 w 409"/>
                <a:gd name="T57" fmla="*/ 151 h 207"/>
                <a:gd name="T58" fmla="*/ 14 w 409"/>
                <a:gd name="T59" fmla="*/ 116 h 207"/>
                <a:gd name="T60" fmla="*/ 32 w 409"/>
                <a:gd name="T61" fmla="*/ 84 h 207"/>
                <a:gd name="T62" fmla="*/ 56 w 409"/>
                <a:gd name="T63" fmla="*/ 55 h 207"/>
                <a:gd name="T64" fmla="*/ 84 w 409"/>
                <a:gd name="T65" fmla="*/ 33 h 207"/>
                <a:gd name="T66" fmla="*/ 115 w 409"/>
                <a:gd name="T67" fmla="*/ 16 h 207"/>
                <a:gd name="T68" fmla="*/ 151 w 409"/>
                <a:gd name="T69" fmla="*/ 5 h 207"/>
                <a:gd name="T70" fmla="*/ 190 w 409"/>
                <a:gd name="T71" fmla="*/ 0 h 2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9"/>
                <a:gd name="T109" fmla="*/ 0 h 207"/>
                <a:gd name="T110" fmla="*/ 409 w 409"/>
                <a:gd name="T111" fmla="*/ 207 h 2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Freeform 82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>
                <a:gd name="T0" fmla="*/ 82 w 153"/>
                <a:gd name="T1" fmla="*/ 254 h 276"/>
                <a:gd name="T2" fmla="*/ 82 w 153"/>
                <a:gd name="T3" fmla="*/ 218 h 276"/>
                <a:gd name="T4" fmla="*/ 143 w 153"/>
                <a:gd name="T5" fmla="*/ 218 h 276"/>
                <a:gd name="T6" fmla="*/ 143 w 153"/>
                <a:gd name="T7" fmla="*/ 36 h 276"/>
                <a:gd name="T8" fmla="*/ 82 w 153"/>
                <a:gd name="T9" fmla="*/ 36 h 276"/>
                <a:gd name="T10" fmla="*/ 82 w 153"/>
                <a:gd name="T11" fmla="*/ 0 h 276"/>
                <a:gd name="T12" fmla="*/ 0 w 153"/>
                <a:gd name="T13" fmla="*/ 127 h 276"/>
                <a:gd name="T14" fmla="*/ 82 w 153"/>
                <a:gd name="T15" fmla="*/ 254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276"/>
                <a:gd name="T26" fmla="*/ 153 w 153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Freeform 83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>
                <a:gd name="T0" fmla="*/ 190 w 409"/>
                <a:gd name="T1" fmla="*/ 190 h 207"/>
                <a:gd name="T2" fmla="*/ 229 w 409"/>
                <a:gd name="T3" fmla="*/ 186 h 207"/>
                <a:gd name="T4" fmla="*/ 265 w 409"/>
                <a:gd name="T5" fmla="*/ 175 h 207"/>
                <a:gd name="T6" fmla="*/ 296 w 409"/>
                <a:gd name="T7" fmla="*/ 159 h 207"/>
                <a:gd name="T8" fmla="*/ 324 w 409"/>
                <a:gd name="T9" fmla="*/ 135 h 207"/>
                <a:gd name="T10" fmla="*/ 348 w 409"/>
                <a:gd name="T11" fmla="*/ 107 h 207"/>
                <a:gd name="T12" fmla="*/ 365 w 409"/>
                <a:gd name="T13" fmla="*/ 76 h 207"/>
                <a:gd name="T14" fmla="*/ 376 w 409"/>
                <a:gd name="T15" fmla="*/ 40 h 207"/>
                <a:gd name="T16" fmla="*/ 380 w 409"/>
                <a:gd name="T17" fmla="*/ 2 h 207"/>
                <a:gd name="T18" fmla="*/ 380 w 409"/>
                <a:gd name="T19" fmla="*/ 2 h 207"/>
                <a:gd name="T20" fmla="*/ 380 w 409"/>
                <a:gd name="T21" fmla="*/ 0 h 207"/>
                <a:gd name="T22" fmla="*/ 333 w 409"/>
                <a:gd name="T23" fmla="*/ 0 h 207"/>
                <a:gd name="T24" fmla="*/ 251 w 409"/>
                <a:gd name="T25" fmla="*/ 127 h 207"/>
                <a:gd name="T26" fmla="*/ 251 w 409"/>
                <a:gd name="T27" fmla="*/ 91 h 207"/>
                <a:gd name="T28" fmla="*/ 190 w 409"/>
                <a:gd name="T29" fmla="*/ 91 h 207"/>
                <a:gd name="T30" fmla="*/ 190 w 409"/>
                <a:gd name="T31" fmla="*/ 151 h 207"/>
                <a:gd name="T32" fmla="*/ 156 w 409"/>
                <a:gd name="T33" fmla="*/ 148 h 207"/>
                <a:gd name="T34" fmla="*/ 124 w 409"/>
                <a:gd name="T35" fmla="*/ 137 h 207"/>
                <a:gd name="T36" fmla="*/ 95 w 409"/>
                <a:gd name="T37" fmla="*/ 118 h 207"/>
                <a:gd name="T38" fmla="*/ 72 w 409"/>
                <a:gd name="T39" fmla="*/ 95 h 207"/>
                <a:gd name="T40" fmla="*/ 54 w 409"/>
                <a:gd name="T41" fmla="*/ 68 h 207"/>
                <a:gd name="T42" fmla="*/ 43 w 409"/>
                <a:gd name="T43" fmla="*/ 36 h 207"/>
                <a:gd name="T44" fmla="*/ 39 w 409"/>
                <a:gd name="T45" fmla="*/ 2 h 207"/>
                <a:gd name="T46" fmla="*/ 39 w 409"/>
                <a:gd name="T47" fmla="*/ 2 h 207"/>
                <a:gd name="T48" fmla="*/ 39 w 409"/>
                <a:gd name="T49" fmla="*/ 0 h 207"/>
                <a:gd name="T50" fmla="*/ 0 w 409"/>
                <a:gd name="T51" fmla="*/ 0 h 207"/>
                <a:gd name="T52" fmla="*/ 0 w 409"/>
                <a:gd name="T53" fmla="*/ 2 h 207"/>
                <a:gd name="T54" fmla="*/ 0 w 409"/>
                <a:gd name="T55" fmla="*/ 2 h 207"/>
                <a:gd name="T56" fmla="*/ 3 w 409"/>
                <a:gd name="T57" fmla="*/ 40 h 207"/>
                <a:gd name="T58" fmla="*/ 14 w 409"/>
                <a:gd name="T59" fmla="*/ 76 h 207"/>
                <a:gd name="T60" fmla="*/ 32 w 409"/>
                <a:gd name="T61" fmla="*/ 107 h 207"/>
                <a:gd name="T62" fmla="*/ 56 w 409"/>
                <a:gd name="T63" fmla="*/ 135 h 207"/>
                <a:gd name="T64" fmla="*/ 84 w 409"/>
                <a:gd name="T65" fmla="*/ 159 h 207"/>
                <a:gd name="T66" fmla="*/ 115 w 409"/>
                <a:gd name="T67" fmla="*/ 175 h 207"/>
                <a:gd name="T68" fmla="*/ 151 w 409"/>
                <a:gd name="T69" fmla="*/ 186 h 207"/>
                <a:gd name="T70" fmla="*/ 190 w 409"/>
                <a:gd name="T71" fmla="*/ 190 h 2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9"/>
                <a:gd name="T109" fmla="*/ 0 h 207"/>
                <a:gd name="T110" fmla="*/ 409 w 409"/>
                <a:gd name="T111" fmla="*/ 207 h 2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588224" y="2418319"/>
            <a:ext cx="223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 smtClean="0">
                <a:solidFill>
                  <a:srgbClr val="1C1C1C"/>
                </a:solidFill>
                <a:cs typeface="Arial" charset="0"/>
              </a:rPr>
              <a:t>Техническое  задание</a:t>
            </a:r>
            <a:endParaRPr lang="en-US" sz="2000" b="1" dirty="0">
              <a:solidFill>
                <a:srgbClr val="BCB5A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7"/>
          <p:cNvSpPr>
            <a:spLocks noChangeArrowheads="1"/>
          </p:cNvSpPr>
          <p:nvPr/>
        </p:nvSpPr>
        <p:spPr bwMode="auto">
          <a:xfrm>
            <a:off x="914400" y="1268760"/>
            <a:ext cx="7239000" cy="5400600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720" y="5013177"/>
            <a:ext cx="5089525" cy="720080"/>
            <a:chOff x="1161" y="1572"/>
            <a:chExt cx="3206" cy="338"/>
          </a:xfrm>
        </p:grpSpPr>
        <p:sp>
          <p:nvSpPr>
            <p:cNvPr id="16403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051720" y="4293097"/>
            <a:ext cx="5113338" cy="648072"/>
            <a:chOff x="1161" y="1572"/>
            <a:chExt cx="3206" cy="338"/>
          </a:xfrm>
        </p:grpSpPr>
        <p:sp>
          <p:nvSpPr>
            <p:cNvPr id="16401" name="AutoShape 9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AutoShape 10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51720" y="3573016"/>
            <a:ext cx="5089525" cy="720080"/>
            <a:chOff x="1161" y="1504"/>
            <a:chExt cx="3206" cy="406"/>
          </a:xfrm>
        </p:grpSpPr>
        <p:sp>
          <p:nvSpPr>
            <p:cNvPr id="16399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gray">
            <a:xfrm>
              <a:off x="1161" y="1504"/>
              <a:ext cx="3187" cy="338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51720" y="2852936"/>
            <a:ext cx="5089525" cy="792087"/>
            <a:chOff x="1161" y="1572"/>
            <a:chExt cx="3206" cy="338"/>
          </a:xfrm>
        </p:grpSpPr>
        <p:sp>
          <p:nvSpPr>
            <p:cNvPr id="16397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0" name="AutoShape 18"/>
          <p:cNvSpPr>
            <a:spLocks noChangeArrowheads="1"/>
          </p:cNvSpPr>
          <p:nvPr/>
        </p:nvSpPr>
        <p:spPr bwMode="gray">
          <a:xfrm rot="10800000" flipV="1">
            <a:off x="2843808" y="2204864"/>
            <a:ext cx="3505200" cy="36004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6391" name="AutoShape 19"/>
          <p:cNvSpPr>
            <a:spLocks noChangeArrowheads="1"/>
          </p:cNvSpPr>
          <p:nvPr/>
        </p:nvSpPr>
        <p:spPr bwMode="gray">
          <a:xfrm>
            <a:off x="2051050" y="3644900"/>
            <a:ext cx="5113338" cy="720725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endParaRPr 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2" name="AutoShape 20"/>
          <p:cNvSpPr>
            <a:spLocks noChangeArrowheads="1"/>
          </p:cNvSpPr>
          <p:nvPr/>
        </p:nvSpPr>
        <p:spPr bwMode="gray">
          <a:xfrm>
            <a:off x="2838450" y="4724400"/>
            <a:ext cx="3505200" cy="288925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gray">
          <a:xfrm>
            <a:off x="2195513" y="5302250"/>
            <a:ext cx="4897437" cy="790575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endParaRPr lang="en-US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16394" name="AutoShape 22"/>
          <p:cNvSpPr>
            <a:spLocks noChangeArrowheads="1"/>
          </p:cNvSpPr>
          <p:nvPr/>
        </p:nvSpPr>
        <p:spPr bwMode="auto">
          <a:xfrm>
            <a:off x="1043608" y="1268761"/>
            <a:ext cx="6984776" cy="648071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Модель индивидуализации образовательного процесса 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5" name="AutoShape 23"/>
          <p:cNvSpPr>
            <a:spLocks noChangeArrowheads="1"/>
          </p:cNvSpPr>
          <p:nvPr/>
        </p:nvSpPr>
        <p:spPr bwMode="gray">
          <a:xfrm rot="10800000" flipV="1">
            <a:off x="2123728" y="3212976"/>
            <a:ext cx="4969222" cy="64807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954088" y="239713"/>
            <a:ext cx="7772400" cy="63976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Работа проблемных групп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2051720" y="2060848"/>
            <a:ext cx="5113338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213285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«Проектная деятельность как пространство выбора учащихся»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6000" y="285293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«</a:t>
            </a:r>
            <a:r>
              <a:rPr lang="en-US" dirty="0" smtClean="0">
                <a:solidFill>
                  <a:srgbClr val="FFFFFF"/>
                </a:solidFill>
              </a:rPr>
              <a:t>AFS</a:t>
            </a:r>
            <a:r>
              <a:rPr lang="ru-RU" dirty="0" smtClean="0">
                <a:solidFill>
                  <a:srgbClr val="FFFFFF"/>
                </a:solidFill>
              </a:rPr>
              <a:t>-лаборатория: на пути к исследованию»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2699789" y="3844642"/>
            <a:ext cx="3657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«ИКТ-компетентность учителя»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4293096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«Организация исследовательской деятельности учащихся»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1720" y="4941168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«Мониторинг предметных и </a:t>
            </a:r>
            <a:r>
              <a:rPr lang="ru-RU" dirty="0" err="1" smtClean="0">
                <a:solidFill>
                  <a:schemeClr val="bg2"/>
                </a:solidFill>
              </a:rPr>
              <a:t>метапредметных</a:t>
            </a:r>
            <a:r>
              <a:rPr lang="ru-RU" dirty="0" smtClean="0">
                <a:solidFill>
                  <a:schemeClr val="bg2"/>
                </a:solidFill>
              </a:rPr>
              <a:t> результатов учащихся»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051721" y="5733256"/>
            <a:ext cx="5112568" cy="739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 smtClean="0">
                <a:solidFill>
                  <a:srgbClr val="FFFFFF"/>
                </a:solidFill>
              </a:rPr>
              <a:t>«Проектные задачи для формирования УУД»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Кто и какими инновациями управляет?</a:t>
            </a:r>
            <a:endParaRPr lang="en-US" sz="2800" smtClean="0"/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5419725" y="2362200"/>
            <a:ext cx="3343275" cy="3343275"/>
            <a:chOff x="3217" y="1371"/>
            <a:chExt cx="2106" cy="2106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 rot="-5545250">
              <a:off x="3217" y="1371"/>
              <a:ext cx="2106" cy="2106"/>
            </a:xfrm>
            <a:custGeom>
              <a:avLst/>
              <a:gdLst>
                <a:gd name="G0" fmla="+- 0 0 0"/>
                <a:gd name="G1" fmla="+- -3915913 0 0"/>
                <a:gd name="G2" fmla="+- 0 0 -3915913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30 0 0"/>
                <a:gd name="G9" fmla="+- 0 0 -3915913"/>
                <a:gd name="G10" fmla="+- 733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733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7330 0"/>
                <a:gd name="G29" fmla="sin 733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15913"/>
                <a:gd name="G36" fmla="sin G34 -3915913"/>
                <a:gd name="G37" fmla="+/ -3915913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30 G39"/>
                <a:gd name="G43" fmla="sin 73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164 w 21600"/>
                <a:gd name="T5" fmla="*/ 5420 h 21600"/>
                <a:gd name="T6" fmla="*/ 15366 w 21600"/>
                <a:gd name="T7" fmla="*/ 2969 h 21600"/>
                <a:gd name="T8" fmla="*/ 17155 w 21600"/>
                <a:gd name="T9" fmla="*/ 7148 h 21600"/>
                <a:gd name="T10" fmla="*/ 24300 w 21600"/>
                <a:gd name="T11" fmla="*/ 10800 h 21600"/>
                <a:gd name="T12" fmla="*/ 19865 w 21600"/>
                <a:gd name="T13" fmla="*/ 15235 h 21600"/>
                <a:gd name="T14" fmla="*/ 1543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0" y="10800"/>
                  </a:moveTo>
                  <a:cubicBezTo>
                    <a:pt x="18130" y="8192"/>
                    <a:pt x="16744" y="5781"/>
                    <a:pt x="14492" y="4467"/>
                  </a:cubicBezTo>
                  <a:lnTo>
                    <a:pt x="16240" y="1470"/>
                  </a:lnTo>
                  <a:cubicBezTo>
                    <a:pt x="19559" y="3405"/>
                    <a:pt x="21599" y="6958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65" y="15235"/>
                  </a:lnTo>
                  <a:lnTo>
                    <a:pt x="15430" y="10800"/>
                  </a:lnTo>
                  <a:lnTo>
                    <a:pt x="18130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039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6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 rot="10800000">
              <a:off x="3217" y="1371"/>
              <a:ext cx="2106" cy="2106"/>
            </a:xfrm>
            <a:custGeom>
              <a:avLst/>
              <a:gdLst>
                <a:gd name="G0" fmla="+- 365983 0 0"/>
                <a:gd name="G1" fmla="+- -3923966 0 0"/>
                <a:gd name="G2" fmla="+- 365983 0 -3923966"/>
                <a:gd name="G3" fmla="+- 10800 0 0"/>
                <a:gd name="G4" fmla="+- 0 0 36598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67 0 0"/>
                <a:gd name="G9" fmla="+- 0 0 -3923966"/>
                <a:gd name="G10" fmla="+- 7367 0 2700"/>
                <a:gd name="G11" fmla="cos G10 365983"/>
                <a:gd name="G12" fmla="sin G10 365983"/>
                <a:gd name="G13" fmla="cos 13500 365983"/>
                <a:gd name="G14" fmla="sin 13500 365983"/>
                <a:gd name="G15" fmla="+- G11 10800 0"/>
                <a:gd name="G16" fmla="+- G12 10800 0"/>
                <a:gd name="G17" fmla="+- G13 10800 0"/>
                <a:gd name="G18" fmla="+- G14 10800 0"/>
                <a:gd name="G19" fmla="*/ 7367 1 2"/>
                <a:gd name="G20" fmla="+- G19 5400 0"/>
                <a:gd name="G21" fmla="cos G20 365983"/>
                <a:gd name="G22" fmla="sin G20 365983"/>
                <a:gd name="G23" fmla="+- G21 10800 0"/>
                <a:gd name="G24" fmla="+- G12 G23 G22"/>
                <a:gd name="G25" fmla="+- G22 G23 G11"/>
                <a:gd name="G26" fmla="cos 10800 365983"/>
                <a:gd name="G27" fmla="sin 10800 365983"/>
                <a:gd name="G28" fmla="cos 7367 365983"/>
                <a:gd name="G29" fmla="sin 7367 36598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23966"/>
                <a:gd name="G36" fmla="sin G34 -3923966"/>
                <a:gd name="G37" fmla="+/ -3923966 36598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67 G39"/>
                <a:gd name="G43" fmla="sin 736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410 w 21600"/>
                <a:gd name="T5" fmla="*/ 5872 h 21600"/>
                <a:gd name="T6" fmla="*/ 15359 w 21600"/>
                <a:gd name="T7" fmla="*/ 2942 h 21600"/>
                <a:gd name="T8" fmla="*/ 17355 w 21600"/>
                <a:gd name="T9" fmla="*/ 7438 h 21600"/>
                <a:gd name="T10" fmla="*/ 24235 w 21600"/>
                <a:gd name="T11" fmla="*/ 12113 h 21600"/>
                <a:gd name="T12" fmla="*/ 19411 w 21600"/>
                <a:gd name="T13" fmla="*/ 16079 h 21600"/>
                <a:gd name="T14" fmla="*/ 15444 w 21600"/>
                <a:gd name="T15" fmla="*/ 112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2" y="11516"/>
                  </a:moveTo>
                  <a:cubicBezTo>
                    <a:pt x="18155" y="11278"/>
                    <a:pt x="18167" y="11039"/>
                    <a:pt x="18167" y="10800"/>
                  </a:cubicBezTo>
                  <a:cubicBezTo>
                    <a:pt x="18167" y="8173"/>
                    <a:pt x="16768" y="5746"/>
                    <a:pt x="14497" y="4428"/>
                  </a:cubicBezTo>
                  <a:lnTo>
                    <a:pt x="16220" y="1458"/>
                  </a:lnTo>
                  <a:cubicBezTo>
                    <a:pt x="19550" y="3391"/>
                    <a:pt x="21600" y="6949"/>
                    <a:pt x="21600" y="10800"/>
                  </a:cubicBezTo>
                  <a:cubicBezTo>
                    <a:pt x="21600" y="11150"/>
                    <a:pt x="21582" y="11501"/>
                    <a:pt x="21548" y="11850"/>
                  </a:cubicBezTo>
                  <a:lnTo>
                    <a:pt x="24235" y="12113"/>
                  </a:lnTo>
                  <a:lnTo>
                    <a:pt x="19411" y="16079"/>
                  </a:lnTo>
                  <a:lnTo>
                    <a:pt x="15444" y="11254"/>
                  </a:lnTo>
                  <a:lnTo>
                    <a:pt x="18132" y="1151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8" name="AutoShape 6"/>
            <p:cNvSpPr>
              <a:spLocks noChangeArrowheads="1"/>
            </p:cNvSpPr>
            <p:nvPr/>
          </p:nvSpPr>
          <p:spPr bwMode="gray">
            <a:xfrm rot="5400000">
              <a:off x="3217" y="1371"/>
              <a:ext cx="2106" cy="2106"/>
            </a:xfrm>
            <a:custGeom>
              <a:avLst/>
              <a:gdLst>
                <a:gd name="G0" fmla="+- 0 0 0"/>
                <a:gd name="G1" fmla="+- -3863678 0 0"/>
                <a:gd name="G2" fmla="+- 0 0 -386367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30 0 0"/>
                <a:gd name="G9" fmla="+- 0 0 -3863678"/>
                <a:gd name="G10" fmla="+- 733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733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7330 0"/>
                <a:gd name="G29" fmla="sin 733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863678"/>
                <a:gd name="G36" fmla="sin G34 -3863678"/>
                <a:gd name="G37" fmla="+/ -386367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30 G39"/>
                <a:gd name="G43" fmla="sin 73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201 w 21600"/>
                <a:gd name="T5" fmla="*/ 5485 h 21600"/>
                <a:gd name="T6" fmla="*/ 15474 w 21600"/>
                <a:gd name="T7" fmla="*/ 3033 h 21600"/>
                <a:gd name="T8" fmla="*/ 17181 w 21600"/>
                <a:gd name="T9" fmla="*/ 7193 h 21600"/>
                <a:gd name="T10" fmla="*/ 24300 w 21600"/>
                <a:gd name="T11" fmla="*/ 10800 h 21600"/>
                <a:gd name="T12" fmla="*/ 19865 w 21600"/>
                <a:gd name="T13" fmla="*/ 15235 h 21600"/>
                <a:gd name="T14" fmla="*/ 1543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0" y="10800"/>
                  </a:moveTo>
                  <a:cubicBezTo>
                    <a:pt x="18130" y="8228"/>
                    <a:pt x="16782" y="5845"/>
                    <a:pt x="14580" y="4519"/>
                  </a:cubicBezTo>
                  <a:lnTo>
                    <a:pt x="16369" y="1546"/>
                  </a:lnTo>
                  <a:cubicBezTo>
                    <a:pt x="19615" y="3500"/>
                    <a:pt x="21599" y="7011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65" y="15235"/>
                  </a:lnTo>
                  <a:lnTo>
                    <a:pt x="15430" y="10800"/>
                  </a:lnTo>
                  <a:lnTo>
                    <a:pt x="18130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039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gray">
            <a:xfrm>
              <a:off x="3217" y="1371"/>
              <a:ext cx="2106" cy="2106"/>
            </a:xfrm>
            <a:custGeom>
              <a:avLst/>
              <a:gdLst>
                <a:gd name="G0" fmla="+- -68763 0 0"/>
                <a:gd name="G1" fmla="+- -3981460 0 0"/>
                <a:gd name="G2" fmla="+- -68763 0 -3981460"/>
                <a:gd name="G3" fmla="+- 10800 0 0"/>
                <a:gd name="G4" fmla="+- 0 0 -6876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63 0 0"/>
                <a:gd name="G9" fmla="+- 0 0 -3981460"/>
                <a:gd name="G10" fmla="+- 7263 0 2700"/>
                <a:gd name="G11" fmla="cos G10 -68763"/>
                <a:gd name="G12" fmla="sin G10 -68763"/>
                <a:gd name="G13" fmla="cos 13500 -68763"/>
                <a:gd name="G14" fmla="sin 13500 -68763"/>
                <a:gd name="G15" fmla="+- G11 10800 0"/>
                <a:gd name="G16" fmla="+- G12 10800 0"/>
                <a:gd name="G17" fmla="+- G13 10800 0"/>
                <a:gd name="G18" fmla="+- G14 10800 0"/>
                <a:gd name="G19" fmla="*/ 7263 1 2"/>
                <a:gd name="G20" fmla="+- G19 5400 0"/>
                <a:gd name="G21" fmla="cos G20 -68763"/>
                <a:gd name="G22" fmla="sin G20 -68763"/>
                <a:gd name="G23" fmla="+- G21 10800 0"/>
                <a:gd name="G24" fmla="+- G12 G23 G22"/>
                <a:gd name="G25" fmla="+- G22 G23 G11"/>
                <a:gd name="G26" fmla="cos 10800 -68763"/>
                <a:gd name="G27" fmla="sin 10800 -68763"/>
                <a:gd name="G28" fmla="cos 7263 -68763"/>
                <a:gd name="G29" fmla="sin 7263 -6876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81460"/>
                <a:gd name="G36" fmla="sin G34 -3981460"/>
                <a:gd name="G37" fmla="+/ -3981460 -6876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63 G39"/>
                <a:gd name="G43" fmla="sin 726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067 w 21600"/>
                <a:gd name="T5" fmla="*/ 5253 h 21600"/>
                <a:gd name="T6" fmla="*/ 15212 w 21600"/>
                <a:gd name="T7" fmla="*/ 2919 h 21600"/>
                <a:gd name="T8" fmla="*/ 17032 w 21600"/>
                <a:gd name="T9" fmla="*/ 7070 h 21600"/>
                <a:gd name="T10" fmla="*/ 24297 w 21600"/>
                <a:gd name="T11" fmla="*/ 10552 h 21600"/>
                <a:gd name="T12" fmla="*/ 19912 w 21600"/>
                <a:gd name="T13" fmla="*/ 15102 h 21600"/>
                <a:gd name="T14" fmla="*/ 15362 w 21600"/>
                <a:gd name="T15" fmla="*/ 107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61" y="10667"/>
                  </a:moveTo>
                  <a:cubicBezTo>
                    <a:pt x="18014" y="8086"/>
                    <a:pt x="16600" y="5724"/>
                    <a:pt x="14348" y="4462"/>
                  </a:cubicBezTo>
                  <a:lnTo>
                    <a:pt x="16076" y="1376"/>
                  </a:lnTo>
                  <a:cubicBezTo>
                    <a:pt x="19425" y="3252"/>
                    <a:pt x="21527" y="6764"/>
                    <a:pt x="21598" y="10602"/>
                  </a:cubicBezTo>
                  <a:lnTo>
                    <a:pt x="24297" y="10552"/>
                  </a:lnTo>
                  <a:lnTo>
                    <a:pt x="19912" y="15102"/>
                  </a:lnTo>
                  <a:lnTo>
                    <a:pt x="15362" y="10716"/>
                  </a:lnTo>
                  <a:lnTo>
                    <a:pt x="18061" y="106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6039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75" name="Text Box 8"/>
          <p:cNvSpPr txBox="1">
            <a:spLocks noChangeArrowheads="1"/>
          </p:cNvSpPr>
          <p:nvPr/>
        </p:nvSpPr>
        <p:spPr bwMode="gray">
          <a:xfrm>
            <a:off x="6376988" y="3573463"/>
            <a:ext cx="165100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80808"/>
                </a:solidFill>
              </a:rPr>
              <a:t>Комплексный план работы педагогического коллектива </a:t>
            </a:r>
            <a:endParaRPr lang="en-US" sz="1600" b="1">
              <a:solidFill>
                <a:srgbClr val="080808"/>
              </a:solidFill>
            </a:endParaRP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black">
          <a:xfrm>
            <a:off x="558800" y="1773238"/>
            <a:ext cx="38100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ШМО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gray">
          <a:xfrm>
            <a:off x="565150" y="2060575"/>
            <a:ext cx="484028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963D00"/>
                </a:solidFill>
              </a:rPr>
              <a:t>«Гимназия – сетевой центр по развитию одарённости учащихся»</a:t>
            </a:r>
            <a:endParaRPr lang="en-US" dirty="0">
              <a:solidFill>
                <a:srgbClr val="963D00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black">
          <a:xfrm>
            <a:off x="558800" y="2708275"/>
            <a:ext cx="3810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Профсообщество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gray">
          <a:xfrm>
            <a:off x="565150" y="3068638"/>
            <a:ext cx="48402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963D00"/>
                </a:solidFill>
              </a:rPr>
              <a:t>«Проектная деятельность – пространство выбора</a:t>
            </a:r>
            <a:r>
              <a:rPr lang="ru-RU" dirty="0" smtClean="0">
                <a:solidFill>
                  <a:srgbClr val="963D00"/>
                </a:solidFill>
              </a:rPr>
              <a:t>»</a:t>
            </a:r>
            <a:endParaRPr lang="en-US" dirty="0">
              <a:solidFill>
                <a:srgbClr val="963D00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black">
          <a:xfrm>
            <a:off x="558800" y="3644900"/>
            <a:ext cx="3810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ШМО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1" name="Text Box 16"/>
          <p:cNvSpPr txBox="1">
            <a:spLocks noChangeArrowheads="1"/>
          </p:cNvSpPr>
          <p:nvPr/>
        </p:nvSpPr>
        <p:spPr bwMode="gray">
          <a:xfrm>
            <a:off x="565150" y="3933825"/>
            <a:ext cx="484028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963D00"/>
                </a:solidFill>
              </a:rPr>
              <a:t>«AFS-лаборатория: на пути к исследованию»</a:t>
            </a:r>
            <a:endParaRPr lang="en-US">
              <a:solidFill>
                <a:srgbClr val="963D00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black">
          <a:xfrm>
            <a:off x="558800" y="4508500"/>
            <a:ext cx="3810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Проблемные группы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3" name="Text Box 18"/>
          <p:cNvSpPr txBox="1">
            <a:spLocks noChangeArrowheads="1"/>
          </p:cNvSpPr>
          <p:nvPr/>
        </p:nvSpPr>
        <p:spPr bwMode="gray">
          <a:xfrm>
            <a:off x="565150" y="4868863"/>
            <a:ext cx="48402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963D00"/>
                </a:solidFill>
              </a:rPr>
              <a:t>«Мониторинг метапредметных результатов учащихся»</a:t>
            </a:r>
            <a:endParaRPr lang="en-US">
              <a:solidFill>
                <a:srgbClr val="963D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684213" y="5424488"/>
            <a:ext cx="52482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Команды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gray">
          <a:xfrm>
            <a:off x="611188" y="5805488"/>
            <a:ext cx="49466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963D00"/>
                </a:solidFill>
              </a:rPr>
              <a:t>«ИКТ-компетентность учителей», «Телешкола»</a:t>
            </a:r>
            <a:endParaRPr lang="en-US">
              <a:solidFill>
                <a:srgbClr val="963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Результаты апробации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lvl="0"/>
            <a:r>
              <a:rPr lang="ru-RU" sz="2000" dirty="0"/>
              <a:t>Формирование единого нормативно-правового </a:t>
            </a:r>
            <a:r>
              <a:rPr lang="ru-RU" sz="2000" dirty="0" smtClean="0"/>
              <a:t>поля.</a:t>
            </a:r>
            <a:endParaRPr lang="ru-RU" sz="2000" dirty="0"/>
          </a:p>
          <a:p>
            <a:pPr lvl="0"/>
            <a:r>
              <a:rPr lang="ru-RU" sz="2000" dirty="0"/>
              <a:t>Возможность расширения пространства личного образования </a:t>
            </a:r>
            <a:r>
              <a:rPr lang="ru-RU" sz="2000" dirty="0" smtClean="0"/>
              <a:t>учащихся в </a:t>
            </a:r>
            <a:r>
              <a:rPr lang="ru-RU" sz="2000" dirty="0"/>
              <a:t>учебном плане.</a:t>
            </a:r>
          </a:p>
          <a:p>
            <a:pPr lvl="0"/>
            <a:r>
              <a:rPr lang="ru-RU" sz="2000" dirty="0" smtClean="0"/>
              <a:t>Изменение учительской позиции </a:t>
            </a:r>
            <a:r>
              <a:rPr lang="ru-RU" sz="2000" dirty="0"/>
              <a:t>на </a:t>
            </a:r>
            <a:r>
              <a:rPr lang="ru-RU" sz="2000" dirty="0" smtClean="0"/>
              <a:t>позицию сопровождающего (помощь </a:t>
            </a:r>
            <a:r>
              <a:rPr lang="ru-RU" sz="2000" dirty="0"/>
              <a:t>учащимся в продвижении по индивидуальным образовательным маршрутам).</a:t>
            </a:r>
          </a:p>
          <a:p>
            <a:pPr lvl="0"/>
            <a:r>
              <a:rPr lang="ru-RU" sz="2000" dirty="0"/>
              <a:t>Появление в ОУ рабочих  учебных программ педагогов (40 %), построенных как перспективный план освоения учащимися универсальных образовательных технологий.</a:t>
            </a:r>
          </a:p>
          <a:p>
            <a:pPr lvl="0"/>
            <a:r>
              <a:rPr lang="ru-RU" sz="2000" dirty="0"/>
              <a:t>Возможность выхода за рамки предметно-урочной системы как основной формы учебного процесса в рамках традиционного расписания.</a:t>
            </a:r>
          </a:p>
          <a:p>
            <a:pPr lvl="0"/>
            <a:r>
              <a:rPr lang="ru-RU" sz="2000" dirty="0" smtClean="0"/>
              <a:t>Переход </a:t>
            </a:r>
            <a:r>
              <a:rPr lang="ru-RU" sz="2000" dirty="0"/>
              <a:t>к </a:t>
            </a:r>
            <a:r>
              <a:rPr lang="ru-RU" sz="2000" dirty="0" err="1"/>
              <a:t>деятельностному</a:t>
            </a:r>
            <a:r>
              <a:rPr lang="ru-RU" sz="2000" dirty="0"/>
              <a:t> </a:t>
            </a:r>
            <a:r>
              <a:rPr lang="ru-RU" sz="2000" dirty="0" err="1"/>
              <a:t>внутришкольному</a:t>
            </a:r>
            <a:r>
              <a:rPr lang="ru-RU" sz="2000" dirty="0"/>
              <a:t> управлению. 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97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5181600"/>
            <a:ext cx="6172200" cy="990600"/>
          </a:xfrm>
        </p:spPr>
        <p:txBody>
          <a:bodyPr/>
          <a:lstStyle/>
          <a:p>
            <a:r>
              <a:rPr lang="ru-RU" sz="3200" smtClean="0"/>
              <a:t>Спасибо за внимание!</a:t>
            </a:r>
            <a:endParaRPr lang="en-US" sz="3200" smtClean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gray">
          <a:xfrm>
            <a:off x="5886450" y="6281738"/>
            <a:ext cx="74613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gray">
          <a:xfrm>
            <a:off x="3389313" y="2878138"/>
            <a:ext cx="2211387" cy="2211387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gray">
          <a:xfrm>
            <a:off x="3679825" y="3160713"/>
            <a:ext cx="1624013" cy="16224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gray">
          <a:xfrm>
            <a:off x="3419872" y="3140967"/>
            <a:ext cx="223224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cs typeface="Arial" charset="0"/>
              </a:rPr>
              <a:t>Расширение пространства личного образования учащихся </a:t>
            </a:r>
            <a:endParaRPr lang="en-US" sz="24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gray">
          <a:xfrm>
            <a:off x="6089650" y="4595813"/>
            <a:ext cx="1439863" cy="14255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6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6048375" y="4530725"/>
            <a:ext cx="1511300" cy="1295400"/>
          </a:xfrm>
          <a:prstGeom prst="rect">
            <a:avLst/>
          </a:prstGeom>
          <a:noFill/>
        </p:spPr>
      </p:pic>
      <p:sp>
        <p:nvSpPr>
          <p:cNvPr id="16392" name="Oval 8"/>
          <p:cNvSpPr>
            <a:spLocks noChangeArrowheads="1"/>
          </p:cNvSpPr>
          <p:nvPr/>
        </p:nvSpPr>
        <p:spPr bwMode="gray">
          <a:xfrm>
            <a:off x="5986463" y="4478338"/>
            <a:ext cx="1649412" cy="1647825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gray">
          <a:xfrm>
            <a:off x="3246438" y="2738438"/>
            <a:ext cx="2481262" cy="2482850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gray">
          <a:xfrm flipV="1">
            <a:off x="2992438" y="4705350"/>
            <a:ext cx="487362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gray">
          <a:xfrm flipV="1">
            <a:off x="2908300" y="4554538"/>
            <a:ext cx="485775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gray">
          <a:xfrm flipV="1">
            <a:off x="5559425" y="3065463"/>
            <a:ext cx="487363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gray">
          <a:xfrm flipV="1">
            <a:off x="5473700" y="2914650"/>
            <a:ext cx="488950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gray">
          <a:xfrm>
            <a:off x="1516063" y="4719638"/>
            <a:ext cx="1441450" cy="14255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9" name="Picture 15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1476375" y="4654550"/>
            <a:ext cx="1511300" cy="1295400"/>
          </a:xfrm>
          <a:prstGeom prst="rect">
            <a:avLst/>
          </a:prstGeom>
          <a:noFill/>
        </p:spPr>
      </p:pic>
      <p:sp>
        <p:nvSpPr>
          <p:cNvPr id="16401" name="Oval 17"/>
          <p:cNvSpPr>
            <a:spLocks noChangeArrowheads="1"/>
          </p:cNvSpPr>
          <p:nvPr/>
        </p:nvSpPr>
        <p:spPr bwMode="gray">
          <a:xfrm>
            <a:off x="1414463" y="4602163"/>
            <a:ext cx="1647825" cy="1646237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gray">
          <a:xfrm>
            <a:off x="1458913" y="1855788"/>
            <a:ext cx="1439862" cy="14239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403" name="Picture 19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1417638" y="1790700"/>
            <a:ext cx="1511300" cy="1293813"/>
          </a:xfrm>
          <a:prstGeom prst="rect">
            <a:avLst/>
          </a:prstGeom>
          <a:noFill/>
        </p:spPr>
      </p:pic>
      <p:sp>
        <p:nvSpPr>
          <p:cNvPr id="16405" name="Oval 21"/>
          <p:cNvSpPr>
            <a:spLocks noChangeArrowheads="1"/>
          </p:cNvSpPr>
          <p:nvPr/>
        </p:nvSpPr>
        <p:spPr bwMode="gray">
          <a:xfrm>
            <a:off x="1355725" y="1736725"/>
            <a:ext cx="1649413" cy="1646238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gray">
          <a:xfrm>
            <a:off x="2879725" y="2957513"/>
            <a:ext cx="561975" cy="342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gray">
          <a:xfrm>
            <a:off x="2794000" y="3101975"/>
            <a:ext cx="563563" cy="342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gray">
          <a:xfrm>
            <a:off x="5965825" y="1855788"/>
            <a:ext cx="1439863" cy="14239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gray">
          <a:xfrm>
            <a:off x="5862638" y="1736725"/>
            <a:ext cx="1647825" cy="1646238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gray">
          <a:xfrm>
            <a:off x="5643563" y="4419600"/>
            <a:ext cx="561975" cy="342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gray">
          <a:xfrm>
            <a:off x="5557838" y="4564063"/>
            <a:ext cx="563562" cy="3444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ru-RU" sz="3200" dirty="0" smtClean="0"/>
              <a:t>Какова специфика проекта?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0"/>
            <a:ext cx="7773987" cy="1628799"/>
          </a:xfrm>
        </p:spPr>
        <p:txBody>
          <a:bodyPr/>
          <a:lstStyle/>
          <a:p>
            <a:r>
              <a:rPr lang="ru-RU" sz="2800" dirty="0" smtClean="0"/>
              <a:t>Признаки открытого (личного)</a:t>
            </a:r>
            <a:br>
              <a:rPr lang="ru-RU" sz="2800" dirty="0" smtClean="0"/>
            </a:br>
            <a:r>
              <a:rPr lang="ru-RU" sz="2800" dirty="0" smtClean="0"/>
              <a:t>образовательного пространства </a:t>
            </a:r>
            <a:br>
              <a:rPr lang="ru-RU" sz="2800" dirty="0" smtClean="0"/>
            </a:br>
            <a:r>
              <a:rPr lang="ru-RU" sz="2800" dirty="0" smtClean="0"/>
              <a:t>(по Т.М</a:t>
            </a:r>
            <a:r>
              <a:rPr lang="ru-RU" sz="2800" dirty="0"/>
              <a:t>. </a:t>
            </a:r>
            <a:r>
              <a:rPr lang="ru-RU" sz="2800" dirty="0" smtClean="0"/>
              <a:t>Ковалёвой)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0808"/>
            <a:ext cx="4038600" cy="4425355"/>
          </a:xfrm>
          <a:ln>
            <a:solidFill>
              <a:srgbClr val="5F4637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многообразие и вариативность образовательных предложений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ln>
            <a:solidFill>
              <a:srgbClr val="5F4637"/>
            </a:solidFill>
          </a:ln>
        </p:spPr>
        <p:txBody>
          <a:bodyPr/>
          <a:lstStyle/>
          <a:p>
            <a:r>
              <a:rPr lang="ru-RU" dirty="0" smtClean="0"/>
              <a:t>реализация основных предложений в качестве ресурсов для построения индивидуальной образовательной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7"/>
          <p:cNvSpPr>
            <a:spLocks noChangeArrowheads="1"/>
          </p:cNvSpPr>
          <p:nvPr/>
        </p:nvSpPr>
        <p:spPr bwMode="auto">
          <a:xfrm>
            <a:off x="914400" y="2038350"/>
            <a:ext cx="7239000" cy="4210050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043609" y="5445125"/>
            <a:ext cx="6984776" cy="1152227"/>
            <a:chOff x="1161" y="1572"/>
            <a:chExt cx="3206" cy="338"/>
          </a:xfrm>
        </p:grpSpPr>
        <p:sp>
          <p:nvSpPr>
            <p:cNvPr id="16403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1043608" y="4293096"/>
            <a:ext cx="6984776" cy="1081088"/>
            <a:chOff x="1161" y="1572"/>
            <a:chExt cx="3206" cy="507"/>
          </a:xfrm>
        </p:grpSpPr>
        <p:sp>
          <p:nvSpPr>
            <p:cNvPr id="16401" name="AutoShape 9"/>
            <p:cNvSpPr>
              <a:spLocks noChangeArrowheads="1"/>
            </p:cNvSpPr>
            <p:nvPr/>
          </p:nvSpPr>
          <p:spPr bwMode="gray">
            <a:xfrm>
              <a:off x="1161" y="1572"/>
              <a:ext cx="3206" cy="50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AutoShape 10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1043608" y="3284984"/>
            <a:ext cx="6984776" cy="936104"/>
            <a:chOff x="1161" y="1460"/>
            <a:chExt cx="3206" cy="450"/>
          </a:xfrm>
        </p:grpSpPr>
        <p:sp>
          <p:nvSpPr>
            <p:cNvPr id="16399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gray">
            <a:xfrm>
              <a:off x="1161" y="1460"/>
              <a:ext cx="3187" cy="450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bg2"/>
                </a:solidFill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bg2"/>
                  </a:solidFill>
                </a:rPr>
                <a:t>Неготовность </a:t>
              </a:r>
              <a:r>
                <a:rPr lang="ru-RU" sz="2000" dirty="0" smtClean="0">
                  <a:solidFill>
                    <a:schemeClr val="bg2"/>
                  </a:solidFill>
                </a:rPr>
                <a:t>к изменению традиционной </a:t>
              </a: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bg2"/>
                  </a:solidFill>
                </a:rPr>
                <a:t>учительской позиции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389" name="Group 14"/>
          <p:cNvGrpSpPr>
            <a:grpSpLocks/>
          </p:cNvGrpSpPr>
          <p:nvPr/>
        </p:nvGrpSpPr>
        <p:grpSpPr bwMode="auto">
          <a:xfrm>
            <a:off x="1043608" y="2492896"/>
            <a:ext cx="6984776" cy="864667"/>
            <a:chOff x="1161" y="1572"/>
            <a:chExt cx="3206" cy="338"/>
          </a:xfrm>
        </p:grpSpPr>
        <p:sp>
          <p:nvSpPr>
            <p:cNvPr id="16397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0" name="AutoShape 18"/>
          <p:cNvSpPr>
            <a:spLocks noChangeArrowheads="1"/>
          </p:cNvSpPr>
          <p:nvPr/>
        </p:nvSpPr>
        <p:spPr bwMode="gray">
          <a:xfrm>
            <a:off x="2838450" y="3349625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6391" name="AutoShape 19"/>
          <p:cNvSpPr>
            <a:spLocks noChangeArrowheads="1"/>
          </p:cNvSpPr>
          <p:nvPr/>
        </p:nvSpPr>
        <p:spPr bwMode="gray">
          <a:xfrm>
            <a:off x="2051720" y="3573016"/>
            <a:ext cx="5113338" cy="720725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endParaRPr 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2" name="AutoShape 20"/>
          <p:cNvSpPr>
            <a:spLocks noChangeArrowheads="1"/>
          </p:cNvSpPr>
          <p:nvPr/>
        </p:nvSpPr>
        <p:spPr bwMode="gray">
          <a:xfrm>
            <a:off x="1043608" y="4293096"/>
            <a:ext cx="6984776" cy="1008112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dirty="0" smtClean="0">
                <a:solidFill>
                  <a:schemeClr val="bg2"/>
                </a:solidFill>
              </a:rPr>
              <a:t>Недостаточность рабочих программ, 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ru-RU" dirty="0" smtClean="0">
                <a:solidFill>
                  <a:schemeClr val="bg2"/>
                </a:solidFill>
              </a:rPr>
              <a:t>построенных как перспективный план освоения учащимися 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ru-RU" dirty="0" smtClean="0">
                <a:solidFill>
                  <a:schemeClr val="bg2"/>
                </a:solidFill>
              </a:rPr>
              <a:t>универсальных образовательных технологий</a:t>
            </a:r>
            <a:endParaRPr lang="en-US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gray">
          <a:xfrm>
            <a:off x="2123728" y="5373216"/>
            <a:ext cx="4897437" cy="790575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endParaRPr lang="en-US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16394" name="AutoShape 22"/>
          <p:cNvSpPr>
            <a:spLocks noChangeArrowheads="1"/>
          </p:cNvSpPr>
          <p:nvPr/>
        </p:nvSpPr>
        <p:spPr bwMode="auto">
          <a:xfrm>
            <a:off x="1219200" y="1773238"/>
            <a:ext cx="6553200" cy="568325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cs typeface="Arial" charset="0"/>
              </a:rPr>
              <a:t>Решение проблем</a:t>
            </a: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5" name="AutoShape 23"/>
          <p:cNvSpPr>
            <a:spLocks noChangeArrowheads="1"/>
          </p:cNvSpPr>
          <p:nvPr/>
        </p:nvSpPr>
        <p:spPr bwMode="gray">
          <a:xfrm>
            <a:off x="1259632" y="2708920"/>
            <a:ext cx="6552728" cy="360039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  <a:endParaRPr lang="ru-RU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ru-RU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Отсутствие в учебном плане </a:t>
            </a: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выбора </a:t>
            </a:r>
            <a:r>
              <a:rPr lang="ru-RU" sz="2000" dirty="0" smtClean="0">
                <a:solidFill>
                  <a:schemeClr val="bg2"/>
                </a:solidFill>
              </a:rPr>
              <a:t>для учащихся</a:t>
            </a:r>
          </a:p>
          <a:p>
            <a:pPr algn="ctr"/>
            <a:endParaRPr lang="ru-RU" b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954088" y="239713"/>
            <a:ext cx="7772400" cy="639762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2"/>
                </a:solidFill>
              </a:rPr>
              <a:t>Зачем проект необходим ОУ?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566124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Невозможность выхода за рамки предметно-урочной системы как основной формы учебного процесса в рамках традиционного расписания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Каковы цели проекта?</a:t>
            </a:r>
            <a:endParaRPr lang="en-US" sz="3200" dirty="0" smtClean="0"/>
          </a:p>
        </p:txBody>
      </p:sp>
      <p:sp>
        <p:nvSpPr>
          <p:cNvPr id="304131" name="AutoShape 3"/>
          <p:cNvSpPr>
            <a:spLocks noChangeArrowheads="1"/>
          </p:cNvSpPr>
          <p:nvPr/>
        </p:nvSpPr>
        <p:spPr bwMode="gray">
          <a:xfrm>
            <a:off x="4845050" y="2689225"/>
            <a:ext cx="3615382" cy="2574925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F6F6F6"/>
              </a:gs>
              <a:gs pos="100000">
                <a:schemeClr val="folHlink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gray">
          <a:xfrm>
            <a:off x="2808288" y="2690813"/>
            <a:ext cx="3276600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4133" name="Freeform 5"/>
          <p:cNvSpPr>
            <a:spLocks/>
          </p:cNvSpPr>
          <p:nvPr/>
        </p:nvSpPr>
        <p:spPr bwMode="gray">
          <a:xfrm>
            <a:off x="2555874" y="2276475"/>
            <a:ext cx="5400501" cy="6318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54"/>
              <a:gd name="T16" fmla="*/ 0 h 267"/>
              <a:gd name="T17" fmla="*/ 3454 w 3454"/>
              <a:gd name="T18" fmla="*/ 267 h 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ltGray">
          <a:xfrm>
            <a:off x="1347788" y="2276475"/>
            <a:ext cx="2400300" cy="3008313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1176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/>
                </a:solidFill>
                <a:latin typeface="+mn-lt"/>
              </a:rPr>
              <a:t>Модель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/>
                </a:solidFill>
                <a:latin typeface="+mn-lt"/>
              </a:rPr>
              <a:t>индивидуализации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/>
                </a:solidFill>
                <a:latin typeface="+mn-lt"/>
              </a:rPr>
              <a:t>ОП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black">
          <a:xfrm>
            <a:off x="1497013" y="3052763"/>
            <a:ext cx="18240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white">
          <a:xfrm>
            <a:off x="3286125" y="2205038"/>
            <a:ext cx="34972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Расширение пространства личного образования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011862" y="3441700"/>
            <a:ext cx="2088529" cy="1000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11111"/>
                </a:solidFill>
                <a:cs typeface="Arial" charset="0"/>
              </a:rPr>
              <a:t>2.</a:t>
            </a:r>
          </a:p>
          <a:p>
            <a:pPr algn="ctr"/>
            <a:r>
              <a:rPr lang="ru-RU" sz="1500" b="1" dirty="0" smtClean="0">
                <a:solidFill>
                  <a:srgbClr val="111111"/>
                </a:solidFill>
                <a:cs typeface="Arial" charset="0"/>
              </a:rPr>
              <a:t>Внедрение технологий индивидуализации</a:t>
            </a:r>
            <a:endParaRPr lang="en-US" sz="1500" b="1" dirty="0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3709988" y="3438525"/>
            <a:ext cx="1670050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111111"/>
                </a:solidFill>
                <a:cs typeface="Arial" charset="0"/>
              </a:rPr>
              <a:t>1.</a:t>
            </a:r>
          </a:p>
          <a:p>
            <a:pPr algn="ctr"/>
            <a:r>
              <a:rPr lang="ru-RU" sz="1600" b="1" dirty="0" smtClean="0">
                <a:solidFill>
                  <a:srgbClr val="111111"/>
                </a:solidFill>
                <a:cs typeface="Arial" charset="0"/>
              </a:rPr>
              <a:t>Разработка и реализация модели</a:t>
            </a:r>
            <a:endParaRPr lang="en-US" sz="1600" b="1" dirty="0">
              <a:solidFill>
                <a:srgbClr val="11111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Как построена модель?</a:t>
            </a:r>
            <a:endParaRPr lang="en-US" sz="2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3989" t="25391" r="23435" b="18501"/>
          <a:stretch/>
        </p:blipFill>
        <p:spPr>
          <a:xfrm>
            <a:off x="-36512" y="1233061"/>
            <a:ext cx="9180512" cy="550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1096963" y="3429000"/>
            <a:ext cx="1041400" cy="1052513"/>
            <a:chOff x="691" y="2077"/>
            <a:chExt cx="656" cy="663"/>
          </a:xfrm>
        </p:grpSpPr>
        <p:pic>
          <p:nvPicPr>
            <p:cNvPr id="25672" name="Picture 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Oval 4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5674" name="Group 5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25675" name="Group 6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5681" name="AutoShape 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82" name="AutoShape 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83" name="AutoShape 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84" name="AutoShape 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676" name="Group 11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5677" name="AutoShape 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8" name="AutoShape 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9" name="AutoShape 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80" name="AutoShape 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02" name="Group 16"/>
          <p:cNvGrpSpPr>
            <a:grpSpLocks/>
          </p:cNvGrpSpPr>
          <p:nvPr/>
        </p:nvGrpSpPr>
        <p:grpSpPr bwMode="auto">
          <a:xfrm>
            <a:off x="3060700" y="3421063"/>
            <a:ext cx="1041400" cy="1052512"/>
            <a:chOff x="1928" y="2072"/>
            <a:chExt cx="656" cy="663"/>
          </a:xfrm>
        </p:grpSpPr>
        <p:pic>
          <p:nvPicPr>
            <p:cNvPr id="25659" name="Picture 1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5661" name="Group 19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25662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5668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9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0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1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663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5664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5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6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7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03" name="Group 30"/>
          <p:cNvGrpSpPr>
            <a:grpSpLocks/>
          </p:cNvGrpSpPr>
          <p:nvPr/>
        </p:nvGrpSpPr>
        <p:grpSpPr bwMode="auto">
          <a:xfrm>
            <a:off x="4999038" y="3432175"/>
            <a:ext cx="1041400" cy="1050925"/>
            <a:chOff x="3149" y="2079"/>
            <a:chExt cx="656" cy="662"/>
          </a:xfrm>
        </p:grpSpPr>
        <p:pic>
          <p:nvPicPr>
            <p:cNvPr id="25646" name="Picture 3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2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5648" name="Group 33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25649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5655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56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57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58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650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5651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52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53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54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04" name="Group 44"/>
          <p:cNvGrpSpPr>
            <a:grpSpLocks/>
          </p:cNvGrpSpPr>
          <p:nvPr/>
        </p:nvGrpSpPr>
        <p:grpSpPr bwMode="auto">
          <a:xfrm>
            <a:off x="6948488" y="3424238"/>
            <a:ext cx="1008062" cy="1012825"/>
            <a:chOff x="4385" y="2074"/>
            <a:chExt cx="656" cy="662"/>
          </a:xfrm>
        </p:grpSpPr>
        <p:pic>
          <p:nvPicPr>
            <p:cNvPr id="25633" name="Picture 4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6" name="Oval 46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 err="1">
                  <a:solidFill>
                    <a:schemeClr val="bg1">
                      <a:lumMod val="25000"/>
                    </a:schemeClr>
                  </a:solidFill>
                </a:rPr>
                <a:t>Расписа</a:t>
              </a:r>
              <a:endParaRPr lang="ru-RU" sz="1400" b="1" dirty="0">
                <a:solidFill>
                  <a:schemeClr val="bg1">
                    <a:lumMod val="2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400" b="1" dirty="0" err="1">
                  <a:solidFill>
                    <a:schemeClr val="bg1">
                      <a:lumMod val="25000"/>
                    </a:schemeClr>
                  </a:solidFill>
                </a:rPr>
                <a:t>ние</a:t>
              </a:r>
              <a:endParaRPr lang="ru-RU" sz="1400" b="1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grpSp>
          <p:nvGrpSpPr>
            <p:cNvPr id="25635" name="Group 47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25636" name="Group 48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5642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3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4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5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637" name="Group 53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5638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9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0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1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5605" name="Line 58"/>
          <p:cNvSpPr>
            <a:spLocks noChangeShapeType="1"/>
          </p:cNvSpPr>
          <p:nvPr/>
        </p:nvSpPr>
        <p:spPr bwMode="gray">
          <a:xfrm>
            <a:off x="1612900" y="45767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59"/>
          <p:cNvSpPr>
            <a:spLocks noChangeShapeType="1"/>
          </p:cNvSpPr>
          <p:nvPr/>
        </p:nvSpPr>
        <p:spPr bwMode="gray">
          <a:xfrm flipH="1">
            <a:off x="857250" y="4921250"/>
            <a:ext cx="149542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Text Box 60"/>
          <p:cNvSpPr txBox="1">
            <a:spLocks noChangeArrowheads="1"/>
          </p:cNvSpPr>
          <p:nvPr/>
        </p:nvSpPr>
        <p:spPr bwMode="gray">
          <a:xfrm>
            <a:off x="323850" y="4975225"/>
            <a:ext cx="2952750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1-4 классы - 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пробный этап</a:t>
            </a:r>
          </a:p>
          <a:p>
            <a:pPr eaLnBrk="0" hangingPunct="0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5-6 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класс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– </a:t>
            </a:r>
          </a:p>
          <a:p>
            <a:pPr eaLnBrk="0" hangingPunct="0">
              <a:lnSpc>
                <a:spcPct val="130000"/>
              </a:lnSpc>
              <a:buClr>
                <a:schemeClr val="hlink"/>
              </a:buClr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 пробно-поисковый этап</a:t>
            </a:r>
          </a:p>
          <a:p>
            <a:pPr eaLnBrk="0" hangingPunct="0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7-9 класс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– </a:t>
            </a:r>
          </a:p>
          <a:p>
            <a:pPr eaLnBrk="0" hangingPunct="0">
              <a:lnSpc>
                <a:spcPct val="130000"/>
              </a:lnSpc>
              <a:buClr>
                <a:schemeClr val="hlink"/>
              </a:buClr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этап личного самоопределения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8" name="Text Box 61"/>
          <p:cNvSpPr txBox="1">
            <a:spLocks noChangeArrowheads="1"/>
          </p:cNvSpPr>
          <p:nvPr/>
        </p:nvSpPr>
        <p:spPr bwMode="gray">
          <a:xfrm>
            <a:off x="1093788" y="3648075"/>
            <a:ext cx="104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200" b="1">
                <a:solidFill>
                  <a:srgbClr val="1C1C1C"/>
                </a:solidFill>
                <a:cs typeface="Arial" charset="0"/>
              </a:rPr>
              <a:t>Способы организации УВП</a:t>
            </a:r>
            <a:endParaRPr lang="en-US" sz="12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609" name="Text Box 62"/>
          <p:cNvSpPr txBox="1">
            <a:spLocks noChangeArrowheads="1"/>
          </p:cNvSpPr>
          <p:nvPr/>
        </p:nvSpPr>
        <p:spPr bwMode="gray">
          <a:xfrm>
            <a:off x="2843213" y="364807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200" b="1">
                <a:solidFill>
                  <a:srgbClr val="1C1C1C"/>
                </a:solidFill>
                <a:cs typeface="Arial" charset="0"/>
              </a:rPr>
              <a:t>Организация деятельности</a:t>
            </a:r>
            <a:endParaRPr lang="en-US" sz="12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610" name="Text Box 63"/>
          <p:cNvSpPr txBox="1">
            <a:spLocks noChangeArrowheads="1"/>
          </p:cNvSpPr>
          <p:nvPr/>
        </p:nvSpPr>
        <p:spPr bwMode="gray">
          <a:xfrm>
            <a:off x="4859338" y="3648075"/>
            <a:ext cx="1182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400" b="1">
                <a:solidFill>
                  <a:srgbClr val="1C1C1C"/>
                </a:solidFill>
                <a:cs typeface="Arial" charset="0"/>
              </a:rPr>
              <a:t>Формы обучения</a:t>
            </a:r>
            <a:endParaRPr lang="en-US" sz="14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611" name="Line 65"/>
          <p:cNvSpPr>
            <a:spLocks noChangeShapeType="1"/>
          </p:cNvSpPr>
          <p:nvPr/>
        </p:nvSpPr>
        <p:spPr bwMode="gray">
          <a:xfrm>
            <a:off x="7480300" y="30019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66"/>
          <p:cNvSpPr>
            <a:spLocks noChangeShapeType="1"/>
          </p:cNvSpPr>
          <p:nvPr/>
        </p:nvSpPr>
        <p:spPr bwMode="gray">
          <a:xfrm flipH="1">
            <a:off x="6616700" y="3000375"/>
            <a:ext cx="16319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Text Box 67"/>
          <p:cNvSpPr txBox="1">
            <a:spLocks noChangeArrowheads="1"/>
          </p:cNvSpPr>
          <p:nvPr/>
        </p:nvSpPr>
        <p:spPr bwMode="gray">
          <a:xfrm>
            <a:off x="6629400" y="1724025"/>
            <a:ext cx="1701800" cy="69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Нелинейное (динамичное)</a:t>
            </a: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4" name="Line 68"/>
          <p:cNvSpPr>
            <a:spLocks noChangeShapeType="1"/>
          </p:cNvSpPr>
          <p:nvPr/>
        </p:nvSpPr>
        <p:spPr bwMode="gray">
          <a:xfrm>
            <a:off x="3581400" y="30019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69"/>
          <p:cNvSpPr>
            <a:spLocks noChangeShapeType="1"/>
          </p:cNvSpPr>
          <p:nvPr/>
        </p:nvSpPr>
        <p:spPr bwMode="gray">
          <a:xfrm flipH="1">
            <a:off x="2657475" y="3000375"/>
            <a:ext cx="1771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gray">
          <a:xfrm>
            <a:off x="2124075" y="1268413"/>
            <a:ext cx="2735263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Проектно- 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 исследовательская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Моделирование</a:t>
            </a:r>
            <a:endParaRPr lang="en-US" sz="1600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5617" name="Line 71"/>
          <p:cNvSpPr>
            <a:spLocks noChangeShapeType="1"/>
          </p:cNvSpPr>
          <p:nvPr/>
        </p:nvSpPr>
        <p:spPr bwMode="gray">
          <a:xfrm>
            <a:off x="5495925" y="45767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72"/>
          <p:cNvSpPr>
            <a:spLocks noChangeShapeType="1"/>
          </p:cNvSpPr>
          <p:nvPr/>
        </p:nvSpPr>
        <p:spPr bwMode="gray">
          <a:xfrm flipH="1">
            <a:off x="4684713" y="4911725"/>
            <a:ext cx="15875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3" name="Text Box 73"/>
          <p:cNvSpPr txBox="1">
            <a:spLocks noChangeArrowheads="1"/>
          </p:cNvSpPr>
          <p:nvPr/>
        </p:nvSpPr>
        <p:spPr bwMode="gray">
          <a:xfrm>
            <a:off x="4356100" y="4797425"/>
            <a:ext cx="2376488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учебное занятие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предметная   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 мастерская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деловая игра,  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 образовательное  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 событие</a:t>
            </a:r>
            <a:endParaRPr lang="en-US" sz="1600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grpSp>
        <p:nvGrpSpPr>
          <p:cNvPr id="25620" name="Group 74"/>
          <p:cNvGrpSpPr>
            <a:grpSpLocks/>
          </p:cNvGrpSpPr>
          <p:nvPr/>
        </p:nvGrpSpPr>
        <p:grpSpPr bwMode="auto">
          <a:xfrm>
            <a:off x="0" y="3316288"/>
            <a:ext cx="9144000" cy="1254125"/>
            <a:chOff x="0" y="2006"/>
            <a:chExt cx="5760" cy="790"/>
          </a:xfrm>
        </p:grpSpPr>
        <p:sp>
          <p:nvSpPr>
            <p:cNvPr id="15435" name="Line 75"/>
            <p:cNvSpPr>
              <a:spLocks noChangeShapeType="1"/>
            </p:cNvSpPr>
            <p:nvPr/>
          </p:nvSpPr>
          <p:spPr bwMode="gray">
            <a:xfrm flipH="1">
              <a:off x="0" y="2405"/>
              <a:ext cx="652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6" name="Line 76"/>
            <p:cNvSpPr>
              <a:spLocks noChangeShapeType="1"/>
            </p:cNvSpPr>
            <p:nvPr/>
          </p:nvSpPr>
          <p:spPr bwMode="gray">
            <a:xfrm flipH="1">
              <a:off x="3839" y="2405"/>
              <a:ext cx="510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7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8" name="Arc 78"/>
            <p:cNvSpPr>
              <a:spLocks/>
            </p:cNvSpPr>
            <p:nvPr/>
          </p:nvSpPr>
          <p:spPr bwMode="gray">
            <a:xfrm rot="16200000" flipV="1">
              <a:off x="4503" y="1831"/>
              <a:ext cx="418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1" name="Line 81"/>
            <p:cNvSpPr>
              <a:spLocks noChangeShapeType="1"/>
            </p:cNvSpPr>
            <p:nvPr/>
          </p:nvSpPr>
          <p:spPr bwMode="gray">
            <a:xfrm flipH="1">
              <a:off x="5071" y="2405"/>
              <a:ext cx="689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2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3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5621" name="Picture 8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3440113"/>
            <a:ext cx="825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8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0" y="3430588"/>
            <a:ext cx="825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чём </a:t>
            </a:r>
            <a:r>
              <a:rPr lang="ru-RU" sz="2800" dirty="0" err="1" smtClean="0"/>
              <a:t>инновационность</a:t>
            </a:r>
            <a:r>
              <a:rPr lang="ru-RU" sz="2800" dirty="0" smtClean="0"/>
              <a:t> проекта?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1096963" y="3429000"/>
            <a:ext cx="1041400" cy="1052513"/>
            <a:chOff x="691" y="2077"/>
            <a:chExt cx="656" cy="663"/>
          </a:xfrm>
        </p:grpSpPr>
        <p:pic>
          <p:nvPicPr>
            <p:cNvPr id="26695" name="Picture 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Oval 4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6697" name="Group 5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26698" name="Group 6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6704" name="AutoShape 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05" name="AutoShape 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06" name="AutoShape 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07" name="AutoShape 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699" name="Group 11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6700" name="AutoShape 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01" name="AutoShape 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02" name="AutoShape 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03" name="AutoShape 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626" name="Group 16"/>
          <p:cNvGrpSpPr>
            <a:grpSpLocks/>
          </p:cNvGrpSpPr>
          <p:nvPr/>
        </p:nvGrpSpPr>
        <p:grpSpPr bwMode="auto">
          <a:xfrm>
            <a:off x="3060700" y="3421063"/>
            <a:ext cx="1041400" cy="1052512"/>
            <a:chOff x="1928" y="2072"/>
            <a:chExt cx="656" cy="663"/>
          </a:xfrm>
        </p:grpSpPr>
        <p:pic>
          <p:nvPicPr>
            <p:cNvPr id="26682" name="Picture 1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6684" name="Group 19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2668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669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68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668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8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8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627" name="Group 30"/>
          <p:cNvGrpSpPr>
            <a:grpSpLocks/>
          </p:cNvGrpSpPr>
          <p:nvPr/>
        </p:nvGrpSpPr>
        <p:grpSpPr bwMode="auto">
          <a:xfrm>
            <a:off x="4999038" y="3432175"/>
            <a:ext cx="1041400" cy="1050925"/>
            <a:chOff x="3149" y="2079"/>
            <a:chExt cx="656" cy="662"/>
          </a:xfrm>
        </p:grpSpPr>
        <p:pic>
          <p:nvPicPr>
            <p:cNvPr id="26669" name="Picture 3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2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6671" name="Group 33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26672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6678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79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80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81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673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6674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75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76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77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628" name="Group 44"/>
          <p:cNvGrpSpPr>
            <a:grpSpLocks/>
          </p:cNvGrpSpPr>
          <p:nvPr/>
        </p:nvGrpSpPr>
        <p:grpSpPr bwMode="auto">
          <a:xfrm>
            <a:off x="6948488" y="3424238"/>
            <a:ext cx="1008062" cy="1012825"/>
            <a:chOff x="4385" y="2074"/>
            <a:chExt cx="656" cy="662"/>
          </a:xfrm>
        </p:grpSpPr>
        <p:pic>
          <p:nvPicPr>
            <p:cNvPr id="26656" name="Picture 4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6" name="Oval 46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>
                      <a:lumMod val="25000"/>
                    </a:schemeClr>
                  </a:solidFill>
                </a:rPr>
                <a:t>Мета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bg1">
                      <a:lumMod val="25000"/>
                    </a:schemeClr>
                  </a:solidFill>
                </a:rPr>
                <a:t>предметный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bg1">
                      <a:lumMod val="25000"/>
                    </a:schemeClr>
                  </a:solidFill>
                </a:rPr>
                <a:t>мониторинг</a:t>
              </a:r>
            </a:p>
          </p:txBody>
        </p:sp>
        <p:grpSp>
          <p:nvGrpSpPr>
            <p:cNvPr id="26658" name="Group 47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26659" name="Group 48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6665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6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7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8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660" name="Group 53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6661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2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3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4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629" name="Line 58"/>
          <p:cNvSpPr>
            <a:spLocks noChangeShapeType="1"/>
          </p:cNvSpPr>
          <p:nvPr/>
        </p:nvSpPr>
        <p:spPr bwMode="gray">
          <a:xfrm>
            <a:off x="1612900" y="45767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59"/>
          <p:cNvSpPr>
            <a:spLocks noChangeShapeType="1"/>
          </p:cNvSpPr>
          <p:nvPr/>
        </p:nvSpPr>
        <p:spPr bwMode="gray">
          <a:xfrm flipH="1">
            <a:off x="857250" y="4921250"/>
            <a:ext cx="149542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Text Box 60"/>
          <p:cNvSpPr txBox="1">
            <a:spLocks noChangeArrowheads="1"/>
          </p:cNvSpPr>
          <p:nvPr/>
        </p:nvSpPr>
        <p:spPr bwMode="gray">
          <a:xfrm>
            <a:off x="323850" y="4975225"/>
            <a:ext cx="295275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Углублённое изучение математики, английского языка</a:t>
            </a: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2" name="Text Box 61"/>
          <p:cNvSpPr txBox="1">
            <a:spLocks noChangeArrowheads="1"/>
          </p:cNvSpPr>
          <p:nvPr/>
        </p:nvSpPr>
        <p:spPr bwMode="gray">
          <a:xfrm>
            <a:off x="1093788" y="3648075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200" b="1">
                <a:solidFill>
                  <a:srgbClr val="1C1C1C"/>
                </a:solidFill>
                <a:cs typeface="Arial" charset="0"/>
              </a:rPr>
              <a:t>Учебный план</a:t>
            </a:r>
            <a:endParaRPr lang="en-US" sz="12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633" name="Text Box 62"/>
          <p:cNvSpPr txBox="1">
            <a:spLocks noChangeArrowheads="1"/>
          </p:cNvSpPr>
          <p:nvPr/>
        </p:nvSpPr>
        <p:spPr bwMode="gray">
          <a:xfrm>
            <a:off x="2843213" y="3648075"/>
            <a:ext cx="1368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200" b="1">
                <a:solidFill>
                  <a:srgbClr val="1C1C1C"/>
                </a:solidFill>
                <a:cs typeface="Arial" charset="0"/>
              </a:rPr>
              <a:t>Контрольно-оценочная самостоятельность</a:t>
            </a:r>
            <a:endParaRPr lang="en-US" sz="12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634" name="Text Box 63"/>
          <p:cNvSpPr txBox="1">
            <a:spLocks noChangeArrowheads="1"/>
          </p:cNvSpPr>
          <p:nvPr/>
        </p:nvSpPr>
        <p:spPr bwMode="gray">
          <a:xfrm>
            <a:off x="4859338" y="3500438"/>
            <a:ext cx="1182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200" b="1">
                <a:solidFill>
                  <a:srgbClr val="1C1C1C"/>
                </a:solidFill>
                <a:cs typeface="Arial" charset="0"/>
              </a:rPr>
              <a:t>Цифровая образовательная среда</a:t>
            </a:r>
            <a:endParaRPr lang="en-US" sz="12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635" name="Line 65"/>
          <p:cNvSpPr>
            <a:spLocks noChangeShapeType="1"/>
          </p:cNvSpPr>
          <p:nvPr/>
        </p:nvSpPr>
        <p:spPr bwMode="gray">
          <a:xfrm>
            <a:off x="7480300" y="30019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66"/>
          <p:cNvSpPr>
            <a:spLocks noChangeShapeType="1"/>
          </p:cNvSpPr>
          <p:nvPr/>
        </p:nvSpPr>
        <p:spPr bwMode="gray">
          <a:xfrm flipH="1">
            <a:off x="6616700" y="3000375"/>
            <a:ext cx="16319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68"/>
          <p:cNvSpPr>
            <a:spLocks noChangeShapeType="1"/>
          </p:cNvSpPr>
          <p:nvPr/>
        </p:nvSpPr>
        <p:spPr bwMode="gray">
          <a:xfrm>
            <a:off x="3581400" y="30019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69"/>
          <p:cNvSpPr>
            <a:spLocks noChangeShapeType="1"/>
          </p:cNvSpPr>
          <p:nvPr/>
        </p:nvSpPr>
        <p:spPr bwMode="gray">
          <a:xfrm flipH="1">
            <a:off x="2657475" y="3000375"/>
            <a:ext cx="1771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gray">
          <a:xfrm>
            <a:off x="2124075" y="1773238"/>
            <a:ext cx="2735263" cy="149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25000"/>
                  </a:schemeClr>
                </a:solidFill>
              </a:rPr>
              <a:t>Портфолио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 ученика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ИОТ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ИОП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defRPr/>
            </a:pPr>
            <a:endParaRPr lang="en-US" sz="1600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6640" name="Line 71"/>
          <p:cNvSpPr>
            <a:spLocks noChangeShapeType="1"/>
          </p:cNvSpPr>
          <p:nvPr/>
        </p:nvSpPr>
        <p:spPr bwMode="gray">
          <a:xfrm>
            <a:off x="5495925" y="4576763"/>
            <a:ext cx="0" cy="3349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72"/>
          <p:cNvSpPr>
            <a:spLocks noChangeShapeType="1"/>
          </p:cNvSpPr>
          <p:nvPr/>
        </p:nvSpPr>
        <p:spPr bwMode="gray">
          <a:xfrm flipH="1">
            <a:off x="4684713" y="4911725"/>
            <a:ext cx="15875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3" name="Text Box 73"/>
          <p:cNvSpPr txBox="1">
            <a:spLocks noChangeArrowheads="1"/>
          </p:cNvSpPr>
          <p:nvPr/>
        </p:nvSpPr>
        <p:spPr bwMode="gray">
          <a:xfrm>
            <a:off x="4356100" y="4868863"/>
            <a:ext cx="2376488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AFS-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лаборатория </a:t>
            </a:r>
            <a:endParaRPr lang="en-US" sz="1600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grpSp>
        <p:nvGrpSpPr>
          <p:cNvPr id="26643" name="Group 74"/>
          <p:cNvGrpSpPr>
            <a:grpSpLocks/>
          </p:cNvGrpSpPr>
          <p:nvPr/>
        </p:nvGrpSpPr>
        <p:grpSpPr bwMode="auto">
          <a:xfrm>
            <a:off x="0" y="3316288"/>
            <a:ext cx="9144000" cy="1254125"/>
            <a:chOff x="0" y="2006"/>
            <a:chExt cx="5760" cy="790"/>
          </a:xfrm>
        </p:grpSpPr>
        <p:sp>
          <p:nvSpPr>
            <p:cNvPr id="15435" name="Line 75"/>
            <p:cNvSpPr>
              <a:spLocks noChangeShapeType="1"/>
            </p:cNvSpPr>
            <p:nvPr/>
          </p:nvSpPr>
          <p:spPr bwMode="gray">
            <a:xfrm flipH="1">
              <a:off x="0" y="2405"/>
              <a:ext cx="652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6" name="Line 76"/>
            <p:cNvSpPr>
              <a:spLocks noChangeShapeType="1"/>
            </p:cNvSpPr>
            <p:nvPr/>
          </p:nvSpPr>
          <p:spPr bwMode="gray">
            <a:xfrm flipH="1">
              <a:off x="3839" y="2405"/>
              <a:ext cx="510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7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8" name="Arc 78"/>
            <p:cNvSpPr>
              <a:spLocks/>
            </p:cNvSpPr>
            <p:nvPr/>
          </p:nvSpPr>
          <p:spPr bwMode="gray">
            <a:xfrm rot="16200000" flipV="1">
              <a:off x="4503" y="1831"/>
              <a:ext cx="418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1" name="Line 81"/>
            <p:cNvSpPr>
              <a:spLocks noChangeShapeType="1"/>
            </p:cNvSpPr>
            <p:nvPr/>
          </p:nvSpPr>
          <p:spPr bwMode="gray">
            <a:xfrm flipH="1">
              <a:off x="5071" y="2405"/>
              <a:ext cx="689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2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43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6644" name="Picture 8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0" y="3430588"/>
            <a:ext cx="825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чём </a:t>
            </a:r>
            <a:r>
              <a:rPr lang="ru-RU" sz="2800" dirty="0" err="1" smtClean="0"/>
              <a:t>инновационность</a:t>
            </a:r>
            <a:r>
              <a:rPr lang="ru-RU" sz="2800" dirty="0" smtClean="0"/>
              <a:t> проекта?</a:t>
            </a:r>
            <a:endParaRPr lang="en-US" sz="28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6804025" y="1700213"/>
            <a:ext cx="18716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chemeClr val="bg1">
                    <a:lumMod val="25000"/>
                  </a:schemeClr>
                </a:solidFill>
              </a:rPr>
              <a:t>Супертесты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Работы </a:t>
            </a:r>
            <a:r>
              <a:rPr lang="ru-RU" sz="1600" dirty="0" err="1">
                <a:solidFill>
                  <a:schemeClr val="bg1">
                    <a:lumMod val="25000"/>
                  </a:schemeClr>
                </a:solidFill>
              </a:rPr>
              <a:t>метапредметного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характера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88913"/>
            <a:ext cx="5904706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/>
                </a:solidFill>
              </a:rPr>
              <a:t>Какие </a:t>
            </a:r>
            <a:r>
              <a:rPr lang="ru-RU" sz="2400" dirty="0" smtClean="0">
                <a:solidFill>
                  <a:schemeClr val="bg2"/>
                </a:solidFill>
              </a:rPr>
              <a:t>единичные проекты и программы разработали? 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algn="just"/>
            <a:r>
              <a:rPr lang="ru-RU" sz="1800" dirty="0" smtClean="0"/>
              <a:t>«Мониторинг </a:t>
            </a:r>
            <a:r>
              <a:rPr lang="ru-RU" sz="1800" dirty="0" err="1" smtClean="0"/>
              <a:t>сформированности</a:t>
            </a:r>
            <a:r>
              <a:rPr lang="ru-RU" sz="1800" dirty="0" smtClean="0"/>
              <a:t> предметных и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компетентностей учащихся 5-х классов»</a:t>
            </a:r>
          </a:p>
          <a:p>
            <a:pPr algn="just"/>
            <a:r>
              <a:rPr lang="ru-RU" sz="1800" dirty="0" smtClean="0"/>
              <a:t>Модуль системы оценивания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и личностных результатов (смысловое чтение)</a:t>
            </a:r>
          </a:p>
          <a:p>
            <a:pPr algn="just"/>
            <a:r>
              <a:rPr lang="ru-RU" sz="1800" dirty="0" smtClean="0"/>
              <a:t>Программа учебного курса «Технология проектной деятельности учащихся 5-6 классов»</a:t>
            </a:r>
          </a:p>
          <a:p>
            <a:pPr algn="just"/>
            <a:r>
              <a:rPr lang="ru-RU" sz="1800" dirty="0" smtClean="0"/>
              <a:t>Программа курса «Технология проектной деятельности. 7 класс»</a:t>
            </a:r>
          </a:p>
          <a:p>
            <a:pPr algn="just"/>
            <a:r>
              <a:rPr lang="ru-RU" sz="1800" dirty="0" smtClean="0"/>
              <a:t>Программа учебного курса «Технология исследовательской деятельности» 7-8 класс</a:t>
            </a:r>
          </a:p>
          <a:p>
            <a:pPr algn="just"/>
            <a:r>
              <a:rPr lang="ru-RU" sz="1800" dirty="0" smtClean="0"/>
              <a:t>Единичный проект «Современный урок как способ формирования УУД обучающихся»</a:t>
            </a:r>
          </a:p>
          <a:p>
            <a:pPr algn="just"/>
            <a:r>
              <a:rPr lang="ru-RU" sz="1800" dirty="0" smtClean="0"/>
              <a:t>Программа курса «Мой профессиональный выбор» для учащихся 9 класса</a:t>
            </a:r>
          </a:p>
          <a:p>
            <a:pPr algn="just"/>
            <a:r>
              <a:rPr lang="ru-RU" sz="1800" dirty="0" smtClean="0"/>
              <a:t>Программы краткосрочных курсов («Робототехника», «Практическая физика», «Исторический клуб», «Книга года: выбирают дети» и др.)</a:t>
            </a:r>
          </a:p>
          <a:p>
            <a:pPr algn="just"/>
            <a:r>
              <a:rPr lang="ru-RU" sz="1800" dirty="0" smtClean="0"/>
              <a:t>Единичный проект «Формирование оценочной самостоятельности школьников в урочной и внеурочной деятельности в условиях введения и реализации ФГОС»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ligraphy_ani ">
  <a:themeElements>
    <a:clrScheme name="Default Design 1">
      <a:dk1>
        <a:srgbClr val="BCB5AC"/>
      </a:dk1>
      <a:lt1>
        <a:srgbClr val="D9D3C5"/>
      </a:lt1>
      <a:dk2>
        <a:srgbClr val="537568"/>
      </a:dk2>
      <a:lt2>
        <a:srgbClr val="333333"/>
      </a:lt2>
      <a:accent1>
        <a:srgbClr val="9A9180"/>
      </a:accent1>
      <a:accent2>
        <a:srgbClr val="7573A1"/>
      </a:accent2>
      <a:accent3>
        <a:srgbClr val="E9E6DF"/>
      </a:accent3>
      <a:accent4>
        <a:srgbClr val="A09A92"/>
      </a:accent4>
      <a:accent5>
        <a:srgbClr val="CAC7C0"/>
      </a:accent5>
      <a:accent6>
        <a:srgbClr val="696891"/>
      </a:accent6>
      <a:hlink>
        <a:srgbClr val="AD6B83"/>
      </a:hlink>
      <a:folHlink>
        <a:srgbClr val="699F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Calligraphy_ani </Template>
  <TotalTime>667</TotalTime>
  <Words>646</Words>
  <Application>Microsoft Office PowerPoint</Application>
  <PresentationFormat>Экран (4:3)</PresentationFormat>
  <Paragraphs>148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Calligraphy_ani </vt:lpstr>
      <vt:lpstr>Модель индивидуализации образовательного процесса в условиях введения и реализации ФГОС</vt:lpstr>
      <vt:lpstr>Какова специфика проекта?</vt:lpstr>
      <vt:lpstr>Признаки открытого (личного) образовательного пространства  (по Т.М. Ковалёвой) </vt:lpstr>
      <vt:lpstr>Зачем проект необходим ОУ?</vt:lpstr>
      <vt:lpstr>Каковы цели проекта?</vt:lpstr>
      <vt:lpstr>Как построена модель?</vt:lpstr>
      <vt:lpstr>В чём инновационность проекта?</vt:lpstr>
      <vt:lpstr>В чём инновационность проекта?</vt:lpstr>
      <vt:lpstr>Слайд 9</vt:lpstr>
      <vt:lpstr>На какой результат работает проект?</vt:lpstr>
      <vt:lpstr>Какие созданы условия в ОУ?</vt:lpstr>
      <vt:lpstr>Индивидуальный образовательный маршрут учителя</vt:lpstr>
      <vt:lpstr>Курсовая подготовка педагогов</vt:lpstr>
      <vt:lpstr>Работа проблемных групп</vt:lpstr>
      <vt:lpstr>Кто и какими инновациями управляет?</vt:lpstr>
      <vt:lpstr>Результаты апробации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Экспертиза Основной образовательной программы основного общего образования</dc:title>
  <dc:creator>Елена</dc:creator>
  <cp:lastModifiedBy>Елена</cp:lastModifiedBy>
  <cp:revision>69</cp:revision>
  <dcterms:created xsi:type="dcterms:W3CDTF">2013-08-28T15:08:04Z</dcterms:created>
  <dcterms:modified xsi:type="dcterms:W3CDTF">2014-04-28T16:30:55Z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0008004e2c0000000000010243100207f8000400038000</vt:lpwstr>
  </property>
</Properties>
</file>